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3" r:id="rId4"/>
    <p:sldId id="264" r:id="rId5"/>
    <p:sldId id="274" r:id="rId6"/>
    <p:sldId id="263" r:id="rId7"/>
    <p:sldId id="262" r:id="rId8"/>
    <p:sldId id="265" r:id="rId9"/>
    <p:sldId id="270" r:id="rId10"/>
    <p:sldId id="266" r:id="rId11"/>
    <p:sldId id="267" r:id="rId12"/>
    <p:sldId id="268" r:id="rId13"/>
    <p:sldId id="269" r:id="rId14"/>
    <p:sldId id="271" r:id="rId15"/>
    <p:sldId id="275" r:id="rId16"/>
    <p:sldId id="278" r:id="rId17"/>
    <p:sldId id="272" r:id="rId18"/>
    <p:sldId id="277" r:id="rId19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Molander" initials="AM" lastIdx="4" clrIdx="0">
    <p:extLst>
      <p:ext uri="{19B8F6BF-5375-455C-9EA6-DF929625EA0E}">
        <p15:presenceInfo xmlns:p15="http://schemas.microsoft.com/office/powerpoint/2012/main" userId="eeb5641e5113f9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3C6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4473" autoAdjust="0"/>
  </p:normalViewPr>
  <p:slideViewPr>
    <p:cSldViewPr snapToGrid="0">
      <p:cViewPr varScale="1">
        <p:scale>
          <a:sx n="53" d="100"/>
          <a:sy n="53" d="100"/>
        </p:scale>
        <p:origin x="16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E061FA30-86F7-4DBB-B965-E1CE433915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4D224F-E5D7-444F-9948-06DA8C236C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2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E3D3AF4-C719-4710-BDC9-BB2C0509D82C}" type="datetimeFigureOut">
              <a:rPr lang="fi-FI" smtClean="0"/>
              <a:t>4.1.2024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5B505FA-06CB-412F-BD88-6CCC1FE141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4E965AA-107D-41A0-AC93-5D3CD73F59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B8C1561-3D98-4785-8E72-5EB84B9DD83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0959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901698" y="2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3379917-2937-4A39-AFC9-F846AB331EE3}" type="datetimeFigureOut">
              <a:rPr lang="fi-FI" smtClean="0"/>
              <a:t>4.1.2024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4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924150E-22ED-4A9B-999E-D59DC4055E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9821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Tervetuloa </a:t>
            </a:r>
            <a:r>
              <a:rPr lang="fi-FI" dirty="0" err="1"/>
              <a:t>ER:n</a:t>
            </a:r>
            <a:r>
              <a:rPr lang="fi-FI" dirty="0"/>
              <a:t> sääntökoulutukseen, tässä käydään läpi tärkeimmät asiat jotka liittyvät kilpailemiseen, sääntöihin ja uusiin sääntömuutoksiin. Muistattehan myös aina että edustatte </a:t>
            </a:r>
            <a:r>
              <a:rPr lang="fi-FI" dirty="0" err="1"/>
              <a:t>ER:ää</a:t>
            </a:r>
            <a:r>
              <a:rPr lang="fi-FI" dirty="0"/>
              <a:t> tuolla kilpakentillä. Tässä tutustutaan kilpailusääntöjen yleiseen osaan, joka on nimeltään KS I sekä koulu- ja esteratsastuksen lajisääntöihin KS II ja KS III.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150E-22ED-4A9B-999E-D59DC4055E7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3807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154" indent="-181154" defTabSz="966155">
              <a:buFont typeface="Arial" panose="020B0604020202020204" pitchFamily="34" charset="0"/>
              <a:buChar char="•"/>
              <a:defRPr/>
            </a:pPr>
            <a:r>
              <a:rPr lang="fi-FI" sz="1300" dirty="0"/>
              <a:t>* Nykyään ratsastaja voi halutessaan keventää Helppo B ja sitä alemmissa luokissa.</a:t>
            </a:r>
          </a:p>
          <a:p>
            <a:pPr marL="181154" indent="-181154" defTabSz="966155">
              <a:buFont typeface="Arial" panose="020B0604020202020204" pitchFamily="34" charset="0"/>
              <a:buChar char="•"/>
              <a:defRPr/>
            </a:pPr>
            <a:r>
              <a:rPr lang="fi-FI" sz="1300" dirty="0"/>
              <a:t>**Poniratsastajan kannukset (ei pakolliset) </a:t>
            </a:r>
            <a:r>
              <a:rPr lang="fi-FI" sz="1300" dirty="0" err="1"/>
              <a:t>max</a:t>
            </a:r>
            <a:r>
              <a:rPr lang="fi-FI" sz="1300" dirty="0"/>
              <a:t> 2,5 cm (</a:t>
            </a:r>
            <a:r>
              <a:rPr lang="fi-FI" sz="1300" dirty="0" err="1"/>
              <a:t>kv</a:t>
            </a:r>
            <a:r>
              <a:rPr lang="fi-FI" sz="1300" dirty="0"/>
              <a:t> 3,5 cm). Lapsiratsastajan (ei pakolliset) </a:t>
            </a:r>
            <a:r>
              <a:rPr lang="fi-FI" sz="1300" dirty="0" err="1"/>
              <a:t>max</a:t>
            </a:r>
            <a:r>
              <a:rPr lang="fi-FI" sz="1300" dirty="0"/>
              <a:t> 3,5 cm. Mitataan saappaan reunasta.</a:t>
            </a:r>
          </a:p>
          <a:p>
            <a:pPr marL="181154" indent="-181154" defTabSz="966155">
              <a:buFont typeface="Arial" panose="020B0604020202020204" pitchFamily="34" charset="0"/>
              <a:buChar char="•"/>
              <a:defRPr/>
            </a:pPr>
            <a:r>
              <a:rPr lang="fi-FI" sz="1300" dirty="0"/>
              <a:t>*** Kuolainten suuosan paksuudet (kanki min 12 mm, </a:t>
            </a:r>
            <a:r>
              <a:rPr lang="fi-FI" sz="1300" dirty="0" err="1"/>
              <a:t>bridong</a:t>
            </a:r>
            <a:r>
              <a:rPr lang="fi-FI" sz="1300" dirty="0"/>
              <a:t> min10 mm, nivelsuitsitus min 12 mm, ponit min 10 mm.</a:t>
            </a:r>
          </a:p>
          <a:p>
            <a:pPr marL="181154" indent="-181154" defTabSz="966155">
              <a:buFont typeface="Arial" panose="020B0604020202020204" pitchFamily="34" charset="0"/>
              <a:buChar char="•"/>
              <a:defRPr/>
            </a:pPr>
            <a:r>
              <a:rPr lang="fi-FI" sz="1300" dirty="0"/>
              <a:t>**** Kouluratsastuksen kuolain(varuste)liite on kooste </a:t>
            </a:r>
            <a:r>
              <a:rPr lang="fi-FI" sz="1300" dirty="0" err="1"/>
              <a:t>FEI:n</a:t>
            </a:r>
            <a:r>
              <a:rPr lang="fi-FI" sz="1300" dirty="0"/>
              <a:t> sivuilta.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150E-22ED-4A9B-999E-D59DC4055E70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795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r>
              <a:rPr lang="fi-FI" sz="1300" dirty="0"/>
              <a:t>* Et ole velvollinen lähtemään aikaisemmin kuin sinulle annettu </a:t>
            </a:r>
            <a:r>
              <a:rPr lang="fi-FI" sz="1300" dirty="0" err="1"/>
              <a:t>henk.kohtainen</a:t>
            </a:r>
            <a:r>
              <a:rPr lang="fi-FI" sz="1300" dirty="0"/>
              <a:t> lähtöaika.</a:t>
            </a:r>
          </a:p>
          <a:p>
            <a:pPr defTabSz="966155">
              <a:defRPr/>
            </a:pPr>
            <a:r>
              <a:rPr lang="fi-FI" sz="1300" dirty="0"/>
              <a:t>** Suoritus aloitetaan joko radan ulkopuolelta tai radalta, järjestäjän ohjeiden mukaan. Jos aloitetaan radan sisäpuolelta saa ratsastaja siirtyä radalle lähtömerkin saatuaan ja kiertää radalla ennen aloitustaan.</a:t>
            </a:r>
          </a:p>
          <a:p>
            <a:pPr defTabSz="966155">
              <a:defRPr/>
            </a:pPr>
            <a:r>
              <a:rPr lang="fi-FI" sz="1300" dirty="0"/>
              <a:t>*** Samalla riisutaan huppu, jonka </a:t>
            </a:r>
            <a:r>
              <a:rPr lang="fi-FI" sz="1300" dirty="0" err="1"/>
              <a:t>stewardi</a:t>
            </a:r>
            <a:r>
              <a:rPr lang="fi-FI" sz="1300" dirty="0"/>
              <a:t> tarkastaa, hän tarkastaa myös turpahihnan ja mahdollisen kankiketjun kireyden ja kyljet sekä pyörivätkö rissat kannuksissa.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150E-22ED-4A9B-999E-D59DC4055E70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5927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r>
              <a:rPr lang="fi-FI" sz="1300" dirty="0"/>
              <a:t>* Mahdollinen sakko/keltainen kortti: Ei tervehdi, enemmän kuin 1 hyppy-yritys hylkäämisen jälkeen, tai väärästä suunnasta tai sarjaesteen osan hyppääminen, väärät varusteet tai kilpailuasu jne.</a:t>
            </a:r>
          </a:p>
          <a:p>
            <a:pPr defTabSz="966155">
              <a:defRPr/>
            </a:pPr>
            <a:r>
              <a:rPr lang="fi-FI" sz="1300" dirty="0"/>
              <a:t>** </a:t>
            </a:r>
            <a:r>
              <a:rPr lang="fi-FI" sz="1100" dirty="0">
                <a:solidFill>
                  <a:schemeClr val="accent1">
                    <a:lumMod val="50000"/>
                  </a:schemeClr>
                </a:solidFill>
              </a:rPr>
              <a:t>Syy: 2 tottelemattomuusvirhettä, väärä tie, hevonen peruuttaa, tai niskurointi 45 s, putoaminen (ei saa enää mennä takaisin selkään).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150E-22ED-4A9B-999E-D59DC4055E70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9399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r>
              <a:rPr lang="fi-FI" dirty="0"/>
              <a:t>* Pääsääntöisesti suitset päässä, mutta tarvittaessa riimu ed. mainituin ehdoin.</a:t>
            </a:r>
          </a:p>
          <a:p>
            <a:pPr defTabSz="966155">
              <a:defRPr/>
            </a:pPr>
            <a:r>
              <a:rPr lang="fi-FI" dirty="0"/>
              <a:t>** Poniratsukot: Kuolaimen suuosan paksuus min 10 mm, </a:t>
            </a:r>
            <a:r>
              <a:rPr lang="fi-FI" dirty="0" err="1"/>
              <a:t>pelhamien</a:t>
            </a:r>
            <a:r>
              <a:rPr lang="fi-FI" dirty="0"/>
              <a:t> kuolainvarren </a:t>
            </a:r>
            <a:r>
              <a:rPr lang="fi-FI" dirty="0" err="1"/>
              <a:t>max</a:t>
            </a:r>
            <a:r>
              <a:rPr lang="fi-FI" dirty="0"/>
              <a:t> pituus 15 cm ja vain yksi ohja (deltaohja sallittu), </a:t>
            </a:r>
            <a:r>
              <a:rPr lang="fi-FI" dirty="0" err="1"/>
              <a:t>pessoa</a:t>
            </a:r>
            <a:r>
              <a:rPr lang="fi-FI" dirty="0"/>
              <a:t> </a:t>
            </a:r>
            <a:r>
              <a:rPr lang="fi-FI" dirty="0" err="1"/>
              <a:t>max</a:t>
            </a:r>
            <a:r>
              <a:rPr lang="fi-FI" dirty="0"/>
              <a:t> 4 rengasta, varren </a:t>
            </a:r>
            <a:r>
              <a:rPr lang="fi-FI" dirty="0" err="1"/>
              <a:t>max</a:t>
            </a:r>
            <a:r>
              <a:rPr lang="fi-FI" dirty="0"/>
              <a:t> pituus 16 cm, </a:t>
            </a:r>
            <a:r>
              <a:rPr lang="fi-FI" dirty="0" err="1"/>
              <a:t>hackamore</a:t>
            </a:r>
            <a:r>
              <a:rPr lang="fi-FI" dirty="0"/>
              <a:t> varren </a:t>
            </a:r>
            <a:r>
              <a:rPr lang="fi-FI" dirty="0" err="1"/>
              <a:t>max</a:t>
            </a:r>
            <a:r>
              <a:rPr lang="fi-FI" dirty="0"/>
              <a:t> pituus 17 cm.</a:t>
            </a:r>
          </a:p>
          <a:p>
            <a:pPr defTabSz="966155">
              <a:defRPr/>
            </a:pPr>
            <a:r>
              <a:rPr lang="fi-FI" dirty="0"/>
              <a:t>*** Rissakannukset, levyissä vain sileät ja tasaiset reunat. Poni- ja lapsiratsastajien kannukset </a:t>
            </a:r>
            <a:r>
              <a:rPr lang="fi-FI" dirty="0" err="1"/>
              <a:t>max</a:t>
            </a:r>
            <a:r>
              <a:rPr lang="fi-FI" dirty="0"/>
              <a:t> 4 cm mitataan saappaan reunasta. Pyörivien levyjen paksuus min 3 mm.</a:t>
            </a:r>
          </a:p>
          <a:p>
            <a:pPr defTabSz="966155">
              <a:defRPr/>
            </a:pPr>
            <a:r>
              <a:rPr lang="fi-FI" dirty="0"/>
              <a:t>**** Suojan sisäpuolella ei saa olla painetyynyjä, kohoumia, </a:t>
            </a:r>
            <a:r>
              <a:rPr lang="fi-FI" dirty="0" err="1"/>
              <a:t>max</a:t>
            </a:r>
            <a:r>
              <a:rPr lang="fi-FI" dirty="0"/>
              <a:t> korkeus 20 cm, </a:t>
            </a:r>
            <a:r>
              <a:rPr lang="fi-FI" dirty="0" err="1"/>
              <a:t>max</a:t>
            </a:r>
            <a:r>
              <a:rPr lang="fi-FI" dirty="0"/>
              <a:t> 2 kiinnitystä, </a:t>
            </a:r>
            <a:r>
              <a:rPr lang="fi-FI" dirty="0" err="1"/>
              <a:t>lev</a:t>
            </a:r>
            <a:r>
              <a:rPr lang="fi-FI" dirty="0"/>
              <a:t> min 2,5 cm, 1 kiinnitys min 5 cm, tekniikkasuojissa joustava kiinnitys. Vuohisrengas sallittu, vuohissuojat ei.</a:t>
            </a:r>
          </a:p>
          <a:p>
            <a:pPr defTabSz="966155">
              <a:defRPr/>
            </a:pPr>
            <a:r>
              <a:rPr lang="fi-FI" dirty="0"/>
              <a:t>***** Ei hylkäämisen jälkeen, ei hevosen yli tai päähän, ei (tämä koskee myös kannuksia), ei yli 3 krt peräkkäin samassa tilanteessa tai ylipäätään rangaistusmielessä.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150E-22ED-4A9B-999E-D59DC4055E70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2793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r>
              <a:rPr lang="fi-FI" sz="1300" dirty="0"/>
              <a:t>*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150E-22ED-4A9B-999E-D59DC4055E70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3882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r>
              <a:rPr lang="fi-FI" sz="1300" dirty="0"/>
              <a:t>*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150E-22ED-4A9B-999E-D59DC4055E70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278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154" indent="-181154" defTabSz="966155">
              <a:buFont typeface="Arial" panose="020B0604020202020204" pitchFamily="34" charset="0"/>
              <a:buChar char="•"/>
              <a:defRPr/>
            </a:pPr>
            <a:r>
              <a:rPr lang="fi-FI" dirty="0"/>
              <a:t>Lisää verryttelyesteistä KS III s. 16</a:t>
            </a:r>
          </a:p>
          <a:p>
            <a:pPr marL="181154" indent="-181154" defTabSz="966155">
              <a:buFont typeface="Arial" panose="020B0604020202020204" pitchFamily="34" charset="0"/>
              <a:buChar char="•"/>
              <a:defRPr/>
            </a:pPr>
            <a:r>
              <a:rPr lang="fi-FI" dirty="0"/>
              <a:t>Kuvia sallituista ja kielletyistä verryttelyesteistä: https://inside.fei.org/sites/default/files/Annex_VI_Supplement_Stewards_Manual_Jumping_Mark-Up_%20February_2020.pdf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150E-22ED-4A9B-999E-D59DC4055E70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295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150E-22ED-4A9B-999E-D59DC4055E70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971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150E-22ED-4A9B-999E-D59DC4055E70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5291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r>
              <a:rPr lang="fi-FI" sz="1300" dirty="0"/>
              <a:t>* Alle 15 v kilpailijan kilpailukelpoisuudesta vastaa huoltaja.</a:t>
            </a:r>
          </a:p>
          <a:p>
            <a:pPr defTabSz="966155">
              <a:defRPr/>
            </a:pPr>
            <a:r>
              <a:rPr lang="fi-FI" sz="1300" dirty="0"/>
              <a:t>**Suomeksi hyvä hevosmiestaito</a:t>
            </a:r>
            <a:endParaRPr lang="en-US" sz="1300" dirty="0"/>
          </a:p>
          <a:p>
            <a:pPr defTabSz="966155">
              <a:defRPr/>
            </a:pPr>
            <a:r>
              <a:rPr lang="en-US" sz="1300" dirty="0"/>
              <a:t>***FEI Code of Conduct for the welfare of the horse, </a:t>
            </a:r>
            <a:r>
              <a:rPr lang="fi-FI" sz="1300" dirty="0" err="1"/>
              <a:t>kv</a:t>
            </a:r>
            <a:r>
              <a:rPr lang="fi-FI" sz="1300" dirty="0"/>
              <a:t> ratsastajainliiton asiakirja hevosen hyvinvoinnin asettamisesta etusijalle kaikessa hevosiin liittyvässä toiminnassa.</a:t>
            </a:r>
          </a:p>
          <a:p>
            <a:pPr defTabSz="966155">
              <a:defRPr/>
            </a:pPr>
            <a:endParaRPr lang="en-US" sz="1300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150E-22ED-4A9B-999E-D59DC4055E7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5917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r>
              <a:rPr lang="fi-FI" sz="1300" dirty="0"/>
              <a:t>*  ER noudattaa </a:t>
            </a:r>
            <a:r>
              <a:rPr lang="fi-FI" sz="1300" dirty="0" err="1"/>
              <a:t>SRL:n</a:t>
            </a:r>
            <a:r>
              <a:rPr lang="fi-FI" sz="1300" dirty="0"/>
              <a:t> sääntöjä kilpailuissaan. Lajisäännöt täydentävät yleisen osan määräyksiä. Kaikki säännöt löytyvät </a:t>
            </a:r>
            <a:r>
              <a:rPr lang="fi-FI" sz="1300" dirty="0" err="1"/>
              <a:t>SRL:n</a:t>
            </a:r>
            <a:r>
              <a:rPr lang="fi-FI" sz="1300" dirty="0"/>
              <a:t> sivuilta Materiaalit - Kilpailusäännöt</a:t>
            </a:r>
          </a:p>
          <a:p>
            <a:pPr defTabSz="966155">
              <a:defRPr/>
            </a:pPr>
            <a:r>
              <a:rPr lang="fi-FI" sz="1300" dirty="0"/>
              <a:t>** FEI = Kansainvälinen Ratsastajainliitto, </a:t>
            </a:r>
            <a:r>
              <a:rPr lang="fi-FI" sz="1300" dirty="0" err="1"/>
              <a:t>kv</a:t>
            </a:r>
            <a:r>
              <a:rPr lang="fi-FI" sz="1300" dirty="0"/>
              <a:t> kilpailuissa noudatetaan aina </a:t>
            </a:r>
            <a:r>
              <a:rPr lang="fi-FI" sz="1300" dirty="0" err="1"/>
              <a:t>FEI:n</a:t>
            </a:r>
            <a:r>
              <a:rPr lang="fi-FI" sz="1300" dirty="0"/>
              <a:t> sääntöjä, joissa on jonkin verran eroja </a:t>
            </a:r>
            <a:r>
              <a:rPr lang="fi-FI" sz="1300" dirty="0" err="1"/>
              <a:t>SRL:n</a:t>
            </a:r>
            <a:r>
              <a:rPr lang="fi-FI" sz="1300" dirty="0"/>
              <a:t> sääntöihin.</a:t>
            </a:r>
            <a:endParaRPr lang="en-US" sz="1300" dirty="0"/>
          </a:p>
          <a:p>
            <a:pPr defTabSz="966155">
              <a:defRPr/>
            </a:pPr>
            <a:r>
              <a:rPr lang="fi-FI" sz="1300" dirty="0"/>
              <a:t>*** </a:t>
            </a:r>
            <a:r>
              <a:rPr lang="fi-FI" sz="1100" dirty="0">
                <a:solidFill>
                  <a:schemeClr val="accent1">
                    <a:lumMod val="50000"/>
                  </a:schemeClr>
                </a:solidFill>
              </a:rPr>
              <a:t>Jäsen on juniori-ikäinen vielä sen vuoden kun hän täyttää 18 v. </a:t>
            </a:r>
            <a:r>
              <a:rPr lang="fi-FI" sz="1300" dirty="0"/>
              <a:t>Perhejäsenyys oikeuttaa osallistumisen aluetason kilpailuihin, mutta ei kansallisiin ja siitä ylöspäin, eikä perhejäsenenä voi toimia myöskään ratsastajainliiton toimihenkilötehtävissä.</a:t>
            </a:r>
          </a:p>
          <a:p>
            <a:pPr defTabSz="966155">
              <a:defRPr/>
            </a:pPr>
            <a:r>
              <a:rPr lang="fi-FI" sz="1300" dirty="0"/>
              <a:t>**** Rokotteen antamisesta tulee aina olla kulunut vähintään 7 vrk. Jos rokotushistoria on katkennut ja joudutaan aloittamaan alusta, ei ensimmäisen perusrokotuskerran jälkeen vielä saa kilpailla vaan vasta kun toisesta perusrokotteesta on kulunut vähintään tuo 7 vrk. Toinen perusrokote voidaan antaa 21-92 vrk ensimmäisestä. Toisen perusrokotteen jälkeen ensimmäinen tehosterokote tulee antaa 7 kk:n kuluessa. Siitä eteenpäin annettavien tehosterokotteiden väli on </a:t>
            </a:r>
            <a:r>
              <a:rPr lang="fi-FI" sz="1300" dirty="0" err="1"/>
              <a:t>max</a:t>
            </a:r>
            <a:r>
              <a:rPr lang="fi-FI" sz="1300" dirty="0"/>
              <a:t> 365 vrk. </a:t>
            </a:r>
            <a:r>
              <a:rPr lang="fi-FI" sz="1300" dirty="0" err="1"/>
              <a:t>Kv</a:t>
            </a:r>
            <a:r>
              <a:rPr lang="fi-FI" sz="1300" dirty="0"/>
              <a:t> kilpailuissa 6 kk(+21 vrk). Tetanus (jäykkäkouristusrokotus) tulee uusia 2 v välein. Pakollisia rabiesrokotuksia annetaan myös hevosille kun tilanne niin vaatii. Rokotushistoria on toisilla hevosilla näkyvissä </a:t>
            </a:r>
            <a:r>
              <a:rPr lang="fi-FI" sz="1300" dirty="0" err="1"/>
              <a:t>KIPA:ssa</a:t>
            </a:r>
            <a:r>
              <a:rPr lang="fi-FI" sz="1300" dirty="0"/>
              <a:t>, kilpailunjärjestäjät tarkistavat rokotukset pistokokein. Ota selvät kuvat rokotushistoriasta ja tallenna ne puhelimeen, voit käyttää samaa kuvaa seuraavaan rokotuskertaan saakka. </a:t>
            </a:r>
            <a:r>
              <a:rPr lang="fi-FI" sz="1300" dirty="0">
                <a:solidFill>
                  <a:srgbClr val="FF0000"/>
                </a:solidFill>
              </a:rPr>
              <a:t>Lue lisää </a:t>
            </a:r>
            <a:r>
              <a:rPr lang="fi-FI" sz="1300" dirty="0" err="1">
                <a:solidFill>
                  <a:srgbClr val="FF0000"/>
                </a:solidFill>
              </a:rPr>
              <a:t>SRL:n</a:t>
            </a:r>
            <a:r>
              <a:rPr lang="fi-FI" sz="1300" dirty="0">
                <a:solidFill>
                  <a:srgbClr val="FF0000"/>
                </a:solidFill>
              </a:rPr>
              <a:t> Kilpailusäännöistä I Yleinen osa s. 24 ja, Liite 5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150E-22ED-4A9B-999E-D59DC4055E70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692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r>
              <a:rPr lang="fi-FI" sz="1300" dirty="0"/>
              <a:t>* Voidaksesi hakea kilpailulupaa on jäsenmaksusi oltava maksettuna. Voit kuulua useampaan seuraan, mutta edustaa vain yhtä seuraa vuoden aikana.</a:t>
            </a:r>
          </a:p>
          <a:p>
            <a:pPr defTabSz="966155">
              <a:defRPr/>
            </a:pPr>
            <a:r>
              <a:rPr lang="fi-FI" sz="1300" dirty="0"/>
              <a:t>**myös </a:t>
            </a:r>
            <a:r>
              <a:rPr lang="fi-FI" sz="1300" dirty="0" err="1"/>
              <a:t>kv</a:t>
            </a:r>
            <a:r>
              <a:rPr lang="fi-FI" sz="1300" dirty="0"/>
              <a:t> B-lupa, tietyt lajit, </a:t>
            </a:r>
            <a:r>
              <a:rPr lang="fi-FI" sz="1300" dirty="0" err="1"/>
              <a:t>esim</a:t>
            </a:r>
            <a:r>
              <a:rPr lang="fi-FI" sz="1300" dirty="0"/>
              <a:t> </a:t>
            </a:r>
            <a:r>
              <a:rPr lang="fi-FI" sz="1300" dirty="0" err="1"/>
              <a:t>para</a:t>
            </a:r>
            <a:r>
              <a:rPr lang="fi-FI" sz="1300" dirty="0"/>
              <a:t>- ja matkaratsastus ja </a:t>
            </a:r>
            <a:r>
              <a:rPr lang="fi-FI" sz="1300" dirty="0" err="1"/>
              <a:t>kv</a:t>
            </a:r>
            <a:r>
              <a:rPr lang="fi-FI" sz="1300" dirty="0"/>
              <a:t> C-lupa, erikseen nimettyyn kilpailuun</a:t>
            </a:r>
            <a:endParaRPr lang="en-US" sz="1300" dirty="0"/>
          </a:p>
          <a:p>
            <a:pPr defTabSz="966155">
              <a:defRPr/>
            </a:pPr>
            <a:r>
              <a:rPr lang="en-US" sz="1300" dirty="0"/>
              <a:t>*** </a:t>
            </a:r>
            <a:r>
              <a:rPr lang="en-US" sz="1300" dirty="0" err="1"/>
              <a:t>myös</a:t>
            </a:r>
            <a:r>
              <a:rPr lang="en-US" sz="1300" dirty="0"/>
              <a:t> </a:t>
            </a:r>
            <a:r>
              <a:rPr lang="en-US" sz="1300" dirty="0" err="1"/>
              <a:t>kansallinen</a:t>
            </a:r>
            <a:r>
              <a:rPr lang="en-US" sz="1300" dirty="0"/>
              <a:t> B-</a:t>
            </a:r>
            <a:r>
              <a:rPr lang="en-US" sz="1300" dirty="0" err="1"/>
              <a:t>lupa</a:t>
            </a:r>
            <a:r>
              <a:rPr lang="en-US" sz="1300" dirty="0"/>
              <a:t>, </a:t>
            </a:r>
            <a:r>
              <a:rPr lang="en-US" sz="1300" dirty="0" err="1"/>
              <a:t>tietyt</a:t>
            </a:r>
            <a:r>
              <a:rPr lang="en-US" sz="1300" dirty="0"/>
              <a:t> </a:t>
            </a:r>
            <a:r>
              <a:rPr lang="en-US" sz="1300" dirty="0" err="1"/>
              <a:t>lajit</a:t>
            </a:r>
            <a:r>
              <a:rPr lang="en-US" sz="1300" dirty="0"/>
              <a:t> ja </a:t>
            </a:r>
            <a:r>
              <a:rPr lang="en-US" sz="1300" dirty="0" err="1"/>
              <a:t>kansallinen</a:t>
            </a:r>
            <a:r>
              <a:rPr lang="en-US" sz="1300" dirty="0"/>
              <a:t> C-</a:t>
            </a:r>
            <a:r>
              <a:rPr lang="en-US" sz="1300" dirty="0" err="1"/>
              <a:t>lupa</a:t>
            </a:r>
            <a:r>
              <a:rPr lang="en-US" sz="1300" dirty="0"/>
              <a:t> </a:t>
            </a:r>
            <a:r>
              <a:rPr lang="en-US" sz="1300" dirty="0" err="1"/>
              <a:t>nimettyihin</a:t>
            </a:r>
            <a:r>
              <a:rPr lang="en-US" sz="1300" dirty="0"/>
              <a:t> </a:t>
            </a:r>
            <a:r>
              <a:rPr lang="en-US" sz="1300" dirty="0" err="1"/>
              <a:t>kilpailuihin</a:t>
            </a:r>
            <a:r>
              <a:rPr lang="en-US" sz="1300" dirty="0"/>
              <a:t> 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150E-22ED-4A9B-999E-D59DC4055E7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7837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r>
              <a:rPr lang="fi-FI" sz="1300" dirty="0"/>
              <a:t>* Ei lähtöoikeutta ja/tai  hylkääminen: Verisääntö, jos hevosen suusta, kyljistä tai hevosesta jostain muusta syystä tulee verta. </a:t>
            </a:r>
            <a:r>
              <a:rPr lang="fi-FI" sz="1300" dirty="0" err="1"/>
              <a:t>Esim</a:t>
            </a:r>
            <a:r>
              <a:rPr lang="fi-FI" sz="1300" dirty="0"/>
              <a:t> Charlotte-</a:t>
            </a:r>
            <a:r>
              <a:rPr lang="fi-FI" sz="1300" dirty="0" err="1"/>
              <a:t>Dujardin</a:t>
            </a:r>
            <a:r>
              <a:rPr lang="fi-FI" sz="1300" dirty="0"/>
              <a:t> EM Rotterdam 2019  </a:t>
            </a:r>
          </a:p>
          <a:p>
            <a:pPr defTabSz="966155">
              <a:defRPr/>
            </a:pPr>
            <a:r>
              <a:rPr lang="fi-FI" sz="1300" dirty="0"/>
              <a:t>**SUEK = Suomen urheilun eettinen keskus, joka vastaa dopingin lisäksi myös kilpailumanipulaation valvonnasta. Kilpailumanipulaatio on vilpillistä vaikuttamista kilpailujen tuloksiin. </a:t>
            </a:r>
            <a:r>
              <a:rPr lang="fi-FI" sz="1300" dirty="0" err="1"/>
              <a:t>HUOM!Tämä</a:t>
            </a:r>
            <a:r>
              <a:rPr lang="fi-FI" sz="1300" dirty="0"/>
              <a:t> on ratsastajille, hevosille on omat dopingsäännöstöt.</a:t>
            </a:r>
          </a:p>
          <a:p>
            <a:pPr defTabSz="966155">
              <a:defRPr/>
            </a:pPr>
            <a:r>
              <a:rPr lang="fi-FI" sz="1300" dirty="0"/>
              <a:t>*** Myös hevosten normaaleissa lisärehuissa ja –ravinteissa voi olla dopingaineiksi luokiteltuja ainesosia. Kannattaa kysyä valmistajalta/eläinlääkäriltä jos on epävarma. </a:t>
            </a:r>
            <a:r>
              <a:rPr lang="fi-FI" sz="1300" dirty="0" err="1"/>
              <a:t>Em</a:t>
            </a:r>
            <a:r>
              <a:rPr lang="fi-FI" sz="1300" dirty="0"/>
              <a:t> listoissa nämä näkyvät erityismerkinnällä ”Saattaa löytyä hevosille tarkoitetuista rehuista”.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150E-22ED-4A9B-999E-D59DC4055E70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577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154" indent="-181154" defTabSz="966155">
              <a:buFont typeface="Arial" panose="020B0604020202020204" pitchFamily="34" charset="0"/>
              <a:buChar char="•"/>
              <a:defRPr/>
            </a:pPr>
            <a:r>
              <a:rPr lang="fi-FI" sz="1300" dirty="0"/>
              <a:t>Pyöristyssääntö, </a:t>
            </a:r>
            <a:r>
              <a:rPr lang="fi-FI" sz="1300" dirty="0" err="1"/>
              <a:t>ks</a:t>
            </a:r>
            <a:r>
              <a:rPr lang="fi-FI" sz="1300" dirty="0"/>
              <a:t> KS I Liite 1. Alle 8 v ponit on mitattava vuosittain ennen ensimmäistä kilpailua (voivat vielä kasvaa), vasta 8 v saa lopullisen todistuksen. Viralliset ponimittaajat löytyvät </a:t>
            </a:r>
            <a:r>
              <a:rPr lang="fi-FI" sz="1300" dirty="0" err="1"/>
              <a:t>SRL:n</a:t>
            </a:r>
            <a:r>
              <a:rPr lang="fi-FI" sz="1300" dirty="0"/>
              <a:t> sivuilta. HUOM! Tämä koskee poneja vain kun ilmoittautuvat poniluokkiin.</a:t>
            </a:r>
          </a:p>
          <a:p>
            <a:pPr marL="181154" indent="-181154" defTabSz="966155">
              <a:buFont typeface="Arial" panose="020B0604020202020204" pitchFamily="34" charset="0"/>
              <a:buChar char="•"/>
              <a:defRPr/>
            </a:pPr>
            <a:r>
              <a:rPr lang="fi-FI" sz="1300" dirty="0"/>
              <a:t>** Voit vaihtaa uuden sähköpostosoitteen itse, kirjauduttuasi vanhalla osoitteella </a:t>
            </a:r>
            <a:r>
              <a:rPr lang="fi-FI" sz="1300" dirty="0" err="1"/>
              <a:t>KIPA:an</a:t>
            </a:r>
            <a:r>
              <a:rPr lang="fi-FI" sz="1300" dirty="0"/>
              <a:t> pääset muokkaamaan myös tietojasi.</a:t>
            </a:r>
          </a:p>
          <a:p>
            <a:pPr marL="181154" indent="-181154" defTabSz="966155">
              <a:buFont typeface="Arial" panose="020B0604020202020204" pitchFamily="34" charset="0"/>
              <a:buChar char="•"/>
              <a:defRPr/>
            </a:pPr>
            <a:r>
              <a:rPr lang="fi-FI" sz="1300" dirty="0"/>
              <a:t>*** Seuratasolta alkaen vaaditaan hevoselta voimassaoleva rokotustodistus. Tutustu rokotussääntöihin (</a:t>
            </a:r>
            <a:r>
              <a:rPr lang="fi-FI" sz="1300" dirty="0" err="1"/>
              <a:t>SRL:n</a:t>
            </a:r>
            <a:r>
              <a:rPr lang="fi-FI" sz="1300" dirty="0"/>
              <a:t> Kilpailusäännöt Yleinen osa KS I s. 24 ja Liite 5 s. 60)</a:t>
            </a:r>
          </a:p>
          <a:p>
            <a:pPr marL="181154" indent="-181154" defTabSz="966155">
              <a:buFont typeface="Arial" panose="020B0604020202020204" pitchFamily="34" charset="0"/>
              <a:buChar char="•"/>
              <a:defRPr/>
            </a:pPr>
            <a:r>
              <a:rPr lang="fi-FI" sz="1300" dirty="0"/>
              <a:t>**** Tutustu </a:t>
            </a:r>
            <a:r>
              <a:rPr lang="fi-FI" sz="1300" dirty="0" err="1"/>
              <a:t>kvaalituloksiin</a:t>
            </a:r>
            <a:r>
              <a:rPr lang="fi-FI" sz="1300" dirty="0"/>
              <a:t>, </a:t>
            </a:r>
            <a:r>
              <a:rPr lang="fi-FI" sz="1300" dirty="0" err="1"/>
              <a:t>esim</a:t>
            </a:r>
            <a:r>
              <a:rPr lang="fi-FI" sz="1300" dirty="0"/>
              <a:t> 367.4 arvostelun ensimmäisen vaiheen tulos ei kelpaa, jos siinä on ollut vain 5 estettä. Tarvitset 2 enintään 4 vp tulosta siirtyäksesi 10 cm korkeampiin luokkiin.  Tulosten on oltava kuluvalta kaudelta tai kahden tätä edeltävän  (2020-2021) kalenterivuoden ajalta.</a:t>
            </a:r>
            <a:br>
              <a:rPr lang="fi-FI" sz="1300" dirty="0"/>
            </a:br>
            <a:r>
              <a:rPr lang="fi-FI" dirty="0"/>
              <a:t>Urheilijat, joilla on hyväksytty tulos kaksi enintään 4 virhepisteen tulosta perusradalta / ensimmäisestä vaiheesta tai vähintään 65% tulos taitoarvosteluluokasta vähintään 130 cm tasolta viimeksi kuluneen viiden kalenterivuoden aikana, voivat osallistua kilpailuihin ilman osallistumisoikeuden antavaa tulosta.</a:t>
            </a:r>
            <a:r>
              <a:rPr lang="fi-FI" sz="1300" dirty="0"/>
              <a:t> </a:t>
            </a:r>
          </a:p>
          <a:p>
            <a:pPr marL="181154" indent="-181154" defTabSz="966155">
              <a:buFont typeface="Arial" panose="020B0604020202020204" pitchFamily="34" charset="0"/>
              <a:buChar char="•"/>
              <a:defRPr/>
            </a:pPr>
            <a:r>
              <a:rPr lang="fi-FI" sz="1300" dirty="0"/>
              <a:t>***** Alle 15 v kilpailukelpoisuudesta vastaa huoltaja. 4 v hevonen saa osallistua vain yhteen luokkaan/päivä ja 1.8. eteenpäin vasta 110 cm luokkaan. 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150E-22ED-4A9B-999E-D59DC4055E70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8260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r>
              <a:rPr lang="fi-FI" sz="1300" dirty="0"/>
              <a:t>* </a:t>
            </a:r>
            <a:r>
              <a:rPr lang="fi-FI" sz="1300" dirty="0" err="1"/>
              <a:t>Esim</a:t>
            </a:r>
            <a:r>
              <a:rPr lang="fi-FI" sz="1300" dirty="0"/>
              <a:t> koulukilpailuissa voi olla rajoituksia lähtijämäärien suhteen.</a:t>
            </a:r>
          </a:p>
          <a:p>
            <a:pPr defTabSz="966155">
              <a:defRPr/>
            </a:pPr>
            <a:r>
              <a:rPr lang="fi-FI" sz="1300" dirty="0"/>
              <a:t>** 4 v hevoset ja kenttäkilpailut vain 1 luokka/päivä, hyvää </a:t>
            </a:r>
            <a:r>
              <a:rPr lang="fi-FI" sz="1300" dirty="0" err="1"/>
              <a:t>horsemanshipiä</a:t>
            </a:r>
            <a:r>
              <a:rPr lang="fi-FI" sz="1300" dirty="0"/>
              <a:t> on myös, että viikonlopun aikana starttaat hevosella </a:t>
            </a:r>
            <a:r>
              <a:rPr lang="fi-FI" sz="1300" dirty="0" err="1"/>
              <a:t>max</a:t>
            </a:r>
            <a:r>
              <a:rPr lang="fi-FI" sz="1300" dirty="0"/>
              <a:t> 3 luokkaa</a:t>
            </a:r>
          </a:p>
          <a:p>
            <a:pPr defTabSz="966155">
              <a:defRPr/>
            </a:pPr>
            <a:r>
              <a:rPr lang="fi-FI" sz="1300" dirty="0"/>
              <a:t>*** Tuomariston puheenjohtaja voi suostua pyydettäessä muutoksiin lähtöjärjestyksessä tai poisjääntiin palkintojenjaosta.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150E-22ED-4A9B-999E-D59DC4055E70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2643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r>
              <a:rPr lang="fi-FI" sz="1300" dirty="0"/>
              <a:t>* Sääntöjen rikkomisesta voi </a:t>
            </a:r>
            <a:r>
              <a:rPr lang="fi-FI" sz="1300" dirty="0" err="1"/>
              <a:t>esim</a:t>
            </a:r>
            <a:r>
              <a:rPr lang="fi-FI" sz="1300" dirty="0"/>
              <a:t> seurata huomautus, keltainen varoituskortti, sakko, kilpailusta sulkeminen, tulosten mitätöinti jne.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150E-22ED-4A9B-999E-D59DC4055E7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95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155">
              <a:defRPr/>
            </a:pPr>
            <a:r>
              <a:rPr lang="fi-FI" sz="1300" dirty="0"/>
              <a:t>* Yleensä palkintoja on jakamassa tuomariston edustaja ja/tai sponsori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4150E-22ED-4A9B-999E-D59DC4055E70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560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22C7-FE94-4CE9-AEC8-72ACC3D43E4B}" type="datetime1">
              <a:rPr lang="fi-FI" smtClean="0"/>
              <a:t>4.1.2024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ER Sääntökoulutus A-E 2024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573-C851-40D4-AD37-49EBEBA48F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2564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C7BA-F316-438F-A6AE-17F2AF58F8ED}" type="datetime1">
              <a:rPr lang="fi-FI" smtClean="0"/>
              <a:t>4.1.2024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ER Sääntökoulutus A-E 2024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573-C851-40D4-AD37-49EBEBA48F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42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6FFB8-6E1D-42B4-BF81-F4323B686E74}" type="datetime1">
              <a:rPr lang="fi-FI" smtClean="0"/>
              <a:t>4.1.2024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ER Sääntökoulutus A-E 2024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573-C851-40D4-AD37-49EBEBA48F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748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0FD71-529E-42C4-ABB8-BFA6501FAB63}" type="datetime1">
              <a:rPr lang="fi-FI" smtClean="0"/>
              <a:t>4.1.2024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ER Sääntökoulutus A-E 2024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573-C851-40D4-AD37-49EBEBA48F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704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3329-E3AA-4FED-8611-FB265C318D9C}" type="datetime1">
              <a:rPr lang="fi-FI" smtClean="0"/>
              <a:t>4.1.2024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ER Sääntökoulutus A-E 2024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573-C851-40D4-AD37-49EBEBA48F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2617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D86D-1213-4A27-850F-9D75FA2A3D68}" type="datetime1">
              <a:rPr lang="fi-FI" smtClean="0"/>
              <a:t>4.1.2024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ER Sääntökoulutus A-E 2024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573-C851-40D4-AD37-49EBEBA48F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954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99BD-78D9-45FD-9446-71107F190621}" type="datetime1">
              <a:rPr lang="fi-FI" smtClean="0"/>
              <a:t>4.1.2024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ER Sääntökoulutus A-E 2024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573-C851-40D4-AD37-49EBEBA48F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348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6808C-DE89-4309-8A41-EAA780B0F0CA}" type="datetime1">
              <a:rPr lang="fi-FI" smtClean="0"/>
              <a:t>4.1.2024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ER Sääntökoulutus A-E 2024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573-C851-40D4-AD37-49EBEBA48F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282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097-730F-471D-B6F3-C56F06F10D3F}" type="datetime1">
              <a:rPr lang="fi-FI" smtClean="0"/>
              <a:t>4.1.2024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ER Sääntökoulutus A-E 2024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573-C851-40D4-AD37-49EBEBA48F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953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67D9-4F82-4C80-9062-AF192F15CF44}" type="datetime1">
              <a:rPr lang="fi-FI" smtClean="0"/>
              <a:t>4.1.2024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ER Sääntökoulutus A-E 2024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573-C851-40D4-AD37-49EBEBA48F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186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220F-E47B-487B-BAC8-1F1069A15B0A}" type="datetime1">
              <a:rPr lang="fi-FI" smtClean="0"/>
              <a:t>4.1.2024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ER Sääntökoulutus A-E 2024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573-C851-40D4-AD37-49EBEBA48F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957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A1352-E896-45AF-A663-0D79175B98D8}" type="datetime1">
              <a:rPr lang="fi-FI" smtClean="0"/>
              <a:t>4.1.2024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ER Sääntökoulutus A-E 2024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7D573-C851-40D4-AD37-49EBEBA48FB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46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atsastus.fi/materiaalit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watch/?v=514153268770738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watch/?v=514153268770738" TargetMode="External"/><Relationship Id="rId5" Type="http://schemas.openxmlformats.org/officeDocument/2006/relationships/hyperlink" Target="https://online.equipe.com/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www.hevoseni.fi/lastaus-ja-kuljetu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tsastus.fi/site/assets/files/20477/ksi_2024_ja_liitteet_muutos.pdf" TargetMode="External"/><Relationship Id="rId13" Type="http://schemas.openxmlformats.org/officeDocument/2006/relationships/hyperlink" Target="https://www.wada-ama.org/sites/default/files/2022-09/2023list_en_final_9_september_2022.pdf" TargetMode="External"/><Relationship Id="rId18" Type="http://schemas.openxmlformats.org/officeDocument/2006/relationships/hyperlink" Target="https://www.facebook.com/watch/?v=514153268770738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www.ratsastus.fi/kilpailu-ja-valmennus/" TargetMode="External"/><Relationship Id="rId12" Type="http://schemas.openxmlformats.org/officeDocument/2006/relationships/hyperlink" Target="https://inside.fei.org/fei/cleansport/horses" TargetMode="External"/><Relationship Id="rId17" Type="http://schemas.openxmlformats.org/officeDocument/2006/relationships/hyperlink" Target="https://heppa.hippos.fi/heppa/horse/HorseBasic.html" TargetMode="External"/><Relationship Id="rId2" Type="http://schemas.openxmlformats.org/officeDocument/2006/relationships/notesSlide" Target="../notesSlides/notesSlide18.xml"/><Relationship Id="rId16" Type="http://schemas.openxmlformats.org/officeDocument/2006/relationships/hyperlink" Target="http://www.hippos.fi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atsastus.fi/site/assets/files/1687/ratsastajan_opas_kilpailumaailmaan_2024.pdf" TargetMode="External"/><Relationship Id="rId11" Type="http://schemas.openxmlformats.org/officeDocument/2006/relationships/hyperlink" Target="https://www.hevoseni.fi/lastaus-ja-kuljetus" TargetMode="External"/><Relationship Id="rId5" Type="http://schemas.openxmlformats.org/officeDocument/2006/relationships/hyperlink" Target="https://www.ratsastus.fi/materiaalit/kilpailusaannot/" TargetMode="External"/><Relationship Id="rId15" Type="http://schemas.openxmlformats.org/officeDocument/2006/relationships/hyperlink" Target="https://kamu.suek.fi/#!/" TargetMode="External"/><Relationship Id="rId10" Type="http://schemas.openxmlformats.org/officeDocument/2006/relationships/hyperlink" Target="https://www.ratsastus.fi/site/assets/files/20483/fei_dressage_2022.pdf" TargetMode="External"/><Relationship Id="rId19" Type="http://schemas.openxmlformats.org/officeDocument/2006/relationships/hyperlink" Target="http://www.er.sporttisaitti.com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ratsastus.fi/site/assets/files/20483/2022_guidelines_tack_equipment_dress_10_10_2022_nettiin.pdf" TargetMode="External"/><Relationship Id="rId14" Type="http://schemas.openxmlformats.org/officeDocument/2006/relationships/hyperlink" Target="https://suek.fi/antidopingtoiminta/erivapaus-urheilijan-laakityksess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www.er.sporttisaitti.com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atsastus.lisenssikauppa.fi/shop/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hyperlink" Target="https://kipa.ratsastus.fi/shop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ratsastus.fi/jasenelle/jasenhuon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kamu.suek.fi/#!/dopingaineet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1.JPG"/><Relationship Id="rId7" Type="http://schemas.openxmlformats.org/officeDocument/2006/relationships/hyperlink" Target="https://www.hippos.fi/tiedostot/laakintaohje/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side.fei.org/sites/default/files/2023%20Banned%20Substances%20List.pdf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s://inside.fei.org/sites/default/files/2024%20Prohibited%20Substances%20List.pdf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hyperlink" Target="https://www.wada-ama.org/sites/default/files/2022-09/2023list_en_final_9_september_2022.pdf" TargetMode="External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s://heppa.hippos.fi/heppa/horse/HorseBasic.html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E10421-CF52-45C7-A49B-97604170C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7" y="4900540"/>
            <a:ext cx="7772400" cy="1059713"/>
          </a:xfrm>
        </p:spPr>
        <p:txBody>
          <a:bodyPr/>
          <a:lstStyle/>
          <a:p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SÄÄNTÖKOULUTUS 2024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E29386B-0E29-42C0-A5F8-3C67456CF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7" y="5867400"/>
            <a:ext cx="6858000" cy="450111"/>
          </a:xfrm>
        </p:spPr>
        <p:txBody>
          <a:bodyPr/>
          <a:lstStyle/>
          <a:p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Evitskogin Ratsastajat ry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100660B-31D7-4BC7-9DFB-12FF18982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810" y="765544"/>
            <a:ext cx="3762375" cy="389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0525601-362F-45AF-B553-5BDE14955A3F}"/>
              </a:ext>
            </a:extLst>
          </p:cNvPr>
          <p:cNvSpPr txBox="1"/>
          <p:nvPr/>
        </p:nvSpPr>
        <p:spPr>
          <a:xfrm>
            <a:off x="3163187" y="6199524"/>
            <a:ext cx="281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www.er.sporttisaitti.com</a:t>
            </a:r>
          </a:p>
        </p:txBody>
      </p:sp>
    </p:spTree>
    <p:extLst>
      <p:ext uri="{BB962C8B-B14F-4D97-AF65-F5344CB8AC3E}">
        <p14:creationId xmlns:p14="http://schemas.microsoft.com/office/powerpoint/2010/main" val="2261023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B2C9815-4BA3-4AEF-854A-38CCCCFC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163E-01AC-47BA-B928-63C6A673CDE3}" type="datetime1">
              <a:rPr lang="fi-FI" smtClean="0">
                <a:solidFill>
                  <a:schemeClr val="accent1">
                    <a:lumMod val="50000"/>
                  </a:schemeClr>
                </a:solidFill>
              </a:rPr>
              <a:t>4.1.2024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0E13716-AF26-4E7D-885B-907923AFC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chemeClr val="accent1">
                    <a:lumMod val="50000"/>
                  </a:schemeClr>
                </a:solidFill>
              </a:rPr>
              <a:t>ER Sääntökoulutus A-E 2024 </a:t>
            </a:r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D8008B-ACBE-412E-BD9E-BFD81C6D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573-C851-40D4-AD37-49EBEBA48FBA}" type="slidenum">
              <a:rPr lang="fi-FI" smtClean="0">
                <a:solidFill>
                  <a:schemeClr val="accent1">
                    <a:lumMod val="50000"/>
                  </a:schemeClr>
                </a:solidFill>
              </a:rPr>
              <a:t>10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2D830F5-5413-4469-8F68-56986A60A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726" y="419933"/>
            <a:ext cx="660382" cy="679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25A80807-462D-4CC0-A247-794B21E0F460}"/>
              </a:ext>
            </a:extLst>
          </p:cNvPr>
          <p:cNvSpPr txBox="1">
            <a:spLocks/>
          </p:cNvSpPr>
          <p:nvPr/>
        </p:nvSpPr>
        <p:spPr>
          <a:xfrm>
            <a:off x="604892" y="419932"/>
            <a:ext cx="7772400" cy="1059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</a:rPr>
              <a:t>SÄÄNTÖKOULUTUS 2024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207ECD74-BEC4-47CC-8122-677B3C6A4AF7}"/>
              </a:ext>
            </a:extLst>
          </p:cNvPr>
          <p:cNvSpPr txBox="1">
            <a:spLocks/>
          </p:cNvSpPr>
          <p:nvPr/>
        </p:nvSpPr>
        <p:spPr>
          <a:xfrm>
            <a:off x="604892" y="816307"/>
            <a:ext cx="6858000" cy="4501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Evitskogin Ratsastajat ry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D713910-7B15-4A6F-B965-4BA33D253F03}"/>
              </a:ext>
            </a:extLst>
          </p:cNvPr>
          <p:cNvSpPr txBox="1"/>
          <p:nvPr/>
        </p:nvSpPr>
        <p:spPr>
          <a:xfrm>
            <a:off x="604891" y="1236267"/>
            <a:ext cx="809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KOULURATSASTUS KS II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71B6D1A-8009-4C02-809E-889B2E0A4C8C}"/>
              </a:ext>
            </a:extLst>
          </p:cNvPr>
          <p:cNvSpPr txBox="1"/>
          <p:nvPr/>
        </p:nvSpPr>
        <p:spPr>
          <a:xfrm>
            <a:off x="604890" y="1662339"/>
            <a:ext cx="7796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Kouluratsastus on arvostelulaji, sen  tavoitteena on </a:t>
            </a:r>
            <a:r>
              <a:rPr lang="fi-FI" dirty="0" err="1">
                <a:solidFill>
                  <a:srgbClr val="C00000"/>
                </a:solidFill>
                <a:latin typeface="+mj-lt"/>
              </a:rPr>
              <a:t>happy</a:t>
            </a:r>
            <a:r>
              <a:rPr lang="fi-FI" dirty="0">
                <a:solidFill>
                  <a:srgbClr val="C00000"/>
                </a:solidFill>
                <a:latin typeface="+mj-lt"/>
              </a:rPr>
              <a:t> </a:t>
            </a:r>
            <a:r>
              <a:rPr lang="fi-FI" dirty="0" err="1">
                <a:solidFill>
                  <a:srgbClr val="C00000"/>
                </a:solidFill>
                <a:latin typeface="+mj-lt"/>
              </a:rPr>
              <a:t>athlete</a:t>
            </a:r>
            <a:r>
              <a:rPr lang="fi-FI" dirty="0">
                <a:solidFill>
                  <a:srgbClr val="C00000"/>
                </a:solidFill>
                <a:latin typeface="+mj-lt"/>
              </a:rPr>
              <a:t>,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sillä tarkoitetaan  tyytyväistä, luottavaista ja rentoa hevosta.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AEF4157C-757F-45D7-B174-E78DBEBE6EE4}"/>
              </a:ext>
            </a:extLst>
          </p:cNvPr>
          <p:cNvSpPr/>
          <p:nvPr/>
        </p:nvSpPr>
        <p:spPr>
          <a:xfrm>
            <a:off x="5825067" y="2324956"/>
            <a:ext cx="2690283" cy="1239894"/>
          </a:xfrm>
          <a:prstGeom prst="rect">
            <a:avLst/>
          </a:prstGeom>
          <a:solidFill>
            <a:srgbClr val="F6F3C6">
              <a:alpha val="62000"/>
            </a:srgbClr>
          </a:solidFill>
          <a:ln w="60325" cmpd="thickThin">
            <a:solidFill>
              <a:schemeClr val="bg1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9A79A11-FFE1-480F-9DE5-28F27724B3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057919"/>
            <a:ext cx="4000975" cy="1408298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FF7244E1-1E71-4340-9ECB-C5D92DE4DE18}"/>
              </a:ext>
            </a:extLst>
          </p:cNvPr>
          <p:cNvSpPr txBox="1"/>
          <p:nvPr/>
        </p:nvSpPr>
        <p:spPr>
          <a:xfrm>
            <a:off x="5908675" y="5559394"/>
            <a:ext cx="1572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Pitkä rata A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1B293412-D51F-49E5-834F-A8C5DE987B56}"/>
              </a:ext>
            </a:extLst>
          </p:cNvPr>
          <p:cNvSpPr txBox="1"/>
          <p:nvPr/>
        </p:nvSpPr>
        <p:spPr>
          <a:xfrm>
            <a:off x="4267632" y="2830798"/>
            <a:ext cx="128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Lyhyt rata B</a:t>
            </a:r>
          </a:p>
        </p:txBody>
      </p: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779F12AF-78F2-4C84-8E69-A6E4830DD90E}"/>
              </a:ext>
            </a:extLst>
          </p:cNvPr>
          <p:cNvCxnSpPr>
            <a:cxnSpLocks/>
          </p:cNvCxnSpPr>
          <p:nvPr/>
        </p:nvCxnSpPr>
        <p:spPr>
          <a:xfrm>
            <a:off x="5956300" y="3811384"/>
            <a:ext cx="25590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5C7643DE-C41E-46B4-8D53-06E4387C192C}"/>
              </a:ext>
            </a:extLst>
          </p:cNvPr>
          <p:cNvCxnSpPr>
            <a:cxnSpLocks/>
          </p:cNvCxnSpPr>
          <p:nvPr/>
        </p:nvCxnSpPr>
        <p:spPr>
          <a:xfrm>
            <a:off x="5552721" y="2338688"/>
            <a:ext cx="0" cy="11897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nuoliyhdysviiva 18">
            <a:extLst>
              <a:ext uri="{FF2B5EF4-FFF2-40B4-BE49-F238E27FC236}">
                <a16:creationId xmlns:a16="http://schemas.microsoft.com/office/drawing/2014/main" id="{A2663C58-FC5C-4F61-9349-FA8B76D63950}"/>
              </a:ext>
            </a:extLst>
          </p:cNvPr>
          <p:cNvCxnSpPr>
            <a:cxnSpLocks/>
          </p:cNvCxnSpPr>
          <p:nvPr/>
        </p:nvCxnSpPr>
        <p:spPr>
          <a:xfrm>
            <a:off x="4377264" y="4145002"/>
            <a:ext cx="0" cy="12341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4B580614-216E-4C14-BD45-D26D4396E734}"/>
              </a:ext>
            </a:extLst>
          </p:cNvPr>
          <p:cNvCxnSpPr>
            <a:cxnSpLocks/>
          </p:cNvCxnSpPr>
          <p:nvPr/>
        </p:nvCxnSpPr>
        <p:spPr>
          <a:xfrm>
            <a:off x="4730044" y="5604934"/>
            <a:ext cx="364724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iruutu 28">
            <a:extLst>
              <a:ext uri="{FF2B5EF4-FFF2-40B4-BE49-F238E27FC236}">
                <a16:creationId xmlns:a16="http://schemas.microsoft.com/office/drawing/2014/main" id="{8469127E-0070-43C6-93F4-5C93D45514B4}"/>
              </a:ext>
            </a:extLst>
          </p:cNvPr>
          <p:cNvSpPr txBox="1"/>
          <p:nvPr/>
        </p:nvSpPr>
        <p:spPr>
          <a:xfrm>
            <a:off x="604889" y="2184467"/>
            <a:ext cx="4653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Pitkän A- ja lyhyen B-radan ohjelmia, löytyvät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SRL:n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fi-FI" b="1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6"/>
              </a:rPr>
              <a:t>Materiaalit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-&gt; Kouluohjelmat-sivulta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D80BED6B-8AEA-4581-B638-360870C9B160}"/>
              </a:ext>
            </a:extLst>
          </p:cNvPr>
          <p:cNvSpPr txBox="1"/>
          <p:nvPr/>
        </p:nvSpPr>
        <p:spPr>
          <a:xfrm>
            <a:off x="6323189" y="5313956"/>
            <a:ext cx="786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60 m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3F23AB03-71F1-47F6-A308-1F6F30834E92}"/>
              </a:ext>
            </a:extLst>
          </p:cNvPr>
          <p:cNvSpPr txBox="1"/>
          <p:nvPr/>
        </p:nvSpPr>
        <p:spPr>
          <a:xfrm rot="16200000">
            <a:off x="5371748" y="2818996"/>
            <a:ext cx="634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20 m</a:t>
            </a: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149B7E9F-65B2-4594-886E-0C8FEC1103A4}"/>
              </a:ext>
            </a:extLst>
          </p:cNvPr>
          <p:cNvSpPr txBox="1"/>
          <p:nvPr/>
        </p:nvSpPr>
        <p:spPr>
          <a:xfrm>
            <a:off x="6880233" y="3557851"/>
            <a:ext cx="606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40 m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78349C66-1C91-484F-BE7B-9033AFFA5909}"/>
              </a:ext>
            </a:extLst>
          </p:cNvPr>
          <p:cNvSpPr txBox="1"/>
          <p:nvPr/>
        </p:nvSpPr>
        <p:spPr>
          <a:xfrm rot="16200000">
            <a:off x="4198485" y="4560364"/>
            <a:ext cx="634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20 m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EF8030BE-8129-4AA5-B5CC-017E05216BB1}"/>
              </a:ext>
            </a:extLst>
          </p:cNvPr>
          <p:cNvSpPr txBox="1"/>
          <p:nvPr/>
        </p:nvSpPr>
        <p:spPr>
          <a:xfrm>
            <a:off x="615053" y="2783776"/>
            <a:ext cx="3252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VAIKEUSASTEET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Helpot luokat D-A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Vaativat B-A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Vaikeat PSG,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Intermediate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GP 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7E0346BB-8EBB-486E-997D-3FA0D76C05D0}"/>
              </a:ext>
            </a:extLst>
          </p:cNvPr>
          <p:cNvSpPr txBox="1"/>
          <p:nvPr/>
        </p:nvSpPr>
        <p:spPr>
          <a:xfrm>
            <a:off x="603953" y="3971943"/>
            <a:ext cx="4193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LUE SÄÄNNÖT KS II TARKKAAN*, KYSY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Lue arvosteluperusteet ss 4-13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Kilpailuasu, kannukset**, eivät</a:t>
            </a:r>
            <a:b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pakolliset seurakilpailuissa.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Satulointi ja suitsitus***, </a:t>
            </a:r>
            <a:r>
              <a:rPr lang="fi-FI" dirty="0">
                <a:solidFill>
                  <a:srgbClr val="C00000"/>
                </a:solidFill>
                <a:latin typeface="+mj-lt"/>
              </a:rPr>
              <a:t>CHECK!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Radalla ei suojia, ei maiskutusta, hanskat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Ei raippaa radalla ja odottelualueella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Kvaalitulokset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vasta kansallisiin luokkiin.</a:t>
            </a:r>
          </a:p>
        </p:txBody>
      </p:sp>
      <p:sp>
        <p:nvSpPr>
          <p:cNvPr id="37" name="Tekstiruutu 36">
            <a:extLst>
              <a:ext uri="{FF2B5EF4-FFF2-40B4-BE49-F238E27FC236}">
                <a16:creationId xmlns:a16="http://schemas.microsoft.com/office/drawing/2014/main" id="{9B4CA207-1599-46CE-B261-42641EC972ED}"/>
              </a:ext>
            </a:extLst>
          </p:cNvPr>
          <p:cNvSpPr txBox="1"/>
          <p:nvPr/>
        </p:nvSpPr>
        <p:spPr>
          <a:xfrm>
            <a:off x="4851573" y="5110139"/>
            <a:ext cx="4684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  	       S	                E	          V                       K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C1F5AD94-9619-4E8C-8B97-7E6229874E90}"/>
              </a:ext>
            </a:extLst>
          </p:cNvPr>
          <p:cNvSpPr txBox="1"/>
          <p:nvPr/>
        </p:nvSpPr>
        <p:spPr>
          <a:xfrm>
            <a:off x="4840996" y="4064459"/>
            <a:ext cx="4684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  	       R	                B	          P                       F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287B45E1-F41D-4372-8227-994583905AC2}"/>
              </a:ext>
            </a:extLst>
          </p:cNvPr>
          <p:cNvSpPr txBox="1"/>
          <p:nvPr/>
        </p:nvSpPr>
        <p:spPr>
          <a:xfrm>
            <a:off x="4658938" y="4593896"/>
            <a:ext cx="4684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   G  	            I	                     X	               L                       D        A     </a:t>
            </a: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8519458C-C076-4ACE-8D9C-DEACEEA6F6DA}"/>
              </a:ext>
            </a:extLst>
          </p:cNvPr>
          <p:cNvSpPr txBox="1"/>
          <p:nvPr/>
        </p:nvSpPr>
        <p:spPr>
          <a:xfrm>
            <a:off x="6097412" y="2300309"/>
            <a:ext cx="2690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  	               R	                B	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283943E3-2AB3-4FDD-B8DA-10F51A9A81C0}"/>
              </a:ext>
            </a:extLst>
          </p:cNvPr>
          <p:cNvSpPr txBox="1"/>
          <p:nvPr/>
        </p:nvSpPr>
        <p:spPr>
          <a:xfrm>
            <a:off x="6101644" y="3286452"/>
            <a:ext cx="2690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  	               S	                E	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42C418A4-3FD4-4F85-8FF4-133AE7DBD2F7}"/>
              </a:ext>
            </a:extLst>
          </p:cNvPr>
          <p:cNvSpPr txBox="1"/>
          <p:nvPr/>
        </p:nvSpPr>
        <p:spPr>
          <a:xfrm>
            <a:off x="5795988" y="2783776"/>
            <a:ext cx="333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      G  	                        I	                        X      L 	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436AACF0-BD9D-4372-B70B-4FF9844BBFD9}"/>
              </a:ext>
            </a:extLst>
          </p:cNvPr>
          <p:cNvSpPr txBox="1"/>
          <p:nvPr/>
        </p:nvSpPr>
        <p:spPr>
          <a:xfrm>
            <a:off x="4956063" y="5882777"/>
            <a:ext cx="374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Kouluratsastuksen varusteliite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**** </a:t>
            </a:r>
          </a:p>
        </p:txBody>
      </p:sp>
    </p:spTree>
    <p:extLst>
      <p:ext uri="{BB962C8B-B14F-4D97-AF65-F5344CB8AC3E}">
        <p14:creationId xmlns:p14="http://schemas.microsoft.com/office/powerpoint/2010/main" val="2236439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B2C9815-4BA3-4AEF-854A-38CCCCFC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0936-A859-4356-8819-01D54283AE62}" type="datetime1">
              <a:rPr lang="fi-FI" smtClean="0">
                <a:solidFill>
                  <a:schemeClr val="accent1">
                    <a:lumMod val="50000"/>
                  </a:schemeClr>
                </a:solidFill>
              </a:rPr>
              <a:t>4.1.2024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0E13716-AF26-4E7D-885B-907923AFC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chemeClr val="accent1">
                    <a:lumMod val="50000"/>
                  </a:schemeClr>
                </a:solidFill>
              </a:rPr>
              <a:t>ER Sääntökoulutus A-E 2024 </a:t>
            </a:r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D8008B-ACBE-412E-BD9E-BFD81C6D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573-C851-40D4-AD37-49EBEBA48FBA}" type="slidenum">
              <a:rPr lang="fi-FI" smtClean="0">
                <a:solidFill>
                  <a:schemeClr val="accent1">
                    <a:lumMod val="50000"/>
                  </a:schemeClr>
                </a:solidFill>
              </a:rPr>
              <a:t>11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2D830F5-5413-4469-8F68-56986A60A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726" y="419933"/>
            <a:ext cx="660382" cy="679778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25A80807-462D-4CC0-A247-794B21E0F460}"/>
              </a:ext>
            </a:extLst>
          </p:cNvPr>
          <p:cNvSpPr txBox="1">
            <a:spLocks/>
          </p:cNvSpPr>
          <p:nvPr/>
        </p:nvSpPr>
        <p:spPr>
          <a:xfrm>
            <a:off x="604892" y="419932"/>
            <a:ext cx="7772400" cy="1059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</a:rPr>
              <a:t>SÄÄNTÖKOULUTUS 2024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207ECD74-BEC4-47CC-8122-677B3C6A4AF7}"/>
              </a:ext>
            </a:extLst>
          </p:cNvPr>
          <p:cNvSpPr txBox="1">
            <a:spLocks/>
          </p:cNvSpPr>
          <p:nvPr/>
        </p:nvSpPr>
        <p:spPr>
          <a:xfrm>
            <a:off x="604892" y="816307"/>
            <a:ext cx="6858000" cy="4501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Evitskogin Ratsastajat ry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D713910-7B15-4A6F-B965-4BA33D253F03}"/>
              </a:ext>
            </a:extLst>
          </p:cNvPr>
          <p:cNvSpPr txBox="1"/>
          <p:nvPr/>
        </p:nvSpPr>
        <p:spPr>
          <a:xfrm>
            <a:off x="604891" y="1236267"/>
            <a:ext cx="809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KOULURATSASTUSKILPAILUSSA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613CA5E-C385-4F60-B3BD-CF9562E012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8950" y="4259995"/>
            <a:ext cx="30861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98466765-558E-4776-A12B-6E710D38CEFD}"/>
              </a:ext>
            </a:extLst>
          </p:cNvPr>
          <p:cNvSpPr txBox="1"/>
          <p:nvPr/>
        </p:nvSpPr>
        <p:spPr>
          <a:xfrm>
            <a:off x="6115050" y="4118751"/>
            <a:ext cx="2852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Kilpailunumero näkyvillä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Ohut korvahuppu sallittu, ei pumpulia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Yksi korvanappi sallittu, vain verryttelyssä.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Kuolaintarkastus heti radan jälkeen. Opettele itse näyttämään!***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71B6D1A-8009-4C02-809E-889B2E0A4C8C}"/>
              </a:ext>
            </a:extLst>
          </p:cNvPr>
          <p:cNvSpPr txBox="1"/>
          <p:nvPr/>
        </p:nvSpPr>
        <p:spPr>
          <a:xfrm>
            <a:off x="604890" y="1662339"/>
            <a:ext cx="81397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AIKATAULUT JULKAISTAAN YLEENSÄ EDELLISENÄ PÄIVÄNÄ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Huoliteltu ulkoasu, harjan letitys, omat hiukset piiloon, </a:t>
            </a:r>
            <a:r>
              <a:rPr lang="fi-FI" b="1" dirty="0">
                <a:solidFill>
                  <a:srgbClr val="C00000"/>
                </a:solidFill>
                <a:latin typeface="+mj-lt"/>
                <a:hlinkClick r:id="rId6"/>
              </a:rPr>
              <a:t>hiusverkko</a:t>
            </a:r>
            <a:endParaRPr lang="fi-FI" b="1" dirty="0">
              <a:solidFill>
                <a:srgbClr val="C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Lähtöajat*, </a:t>
            </a:r>
            <a:r>
              <a:rPr lang="fi-FI" dirty="0">
                <a:solidFill>
                  <a:srgbClr val="C00000"/>
                </a:solidFill>
                <a:latin typeface="+mj-lt"/>
              </a:rPr>
              <a:t>jos annettu ryhmän alkamisaika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ole varautunut starttaamaan vaikka ryhmäsi ensimmäisenä, jos on poisjääntejä ennen suoritustasi.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Vain kilpailija itse saa verrytellä hevosta, raipan pituus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max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120 cm/ponit 100 cm.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Ratsukon on saavuttava radalle </a:t>
            </a:r>
            <a:r>
              <a:rPr lang="fi-FI" dirty="0">
                <a:solidFill>
                  <a:srgbClr val="C00000"/>
                </a:solidFill>
                <a:latin typeface="+mj-lt"/>
              </a:rPr>
              <a:t>45 s kuluessa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lähtömerkistä** (portinavaaja avaa portin). Radan saa kiertää ennen lähtömerkkiä/radalle saa mennä ennen lähtömerkkiä, riippuen kilpailupaikasta.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Tervehdyksessä ohjat toiseen käteen.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Hylkääminen:</a:t>
            </a:r>
            <a:b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ontuminen,</a:t>
            </a:r>
            <a:b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niskurointi 20 s,</a:t>
            </a:r>
            <a:b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radalta poistuminen,</a:t>
            </a:r>
            <a:b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3. väärinratsastus </a:t>
            </a:r>
            <a:b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Va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A ja vaikeammat</a:t>
            </a:r>
            <a:b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luokat 2. väärin-</a:t>
            </a:r>
            <a:b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ratsastus).</a:t>
            </a:r>
            <a:b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b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endParaRPr lang="fi-FI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fi-FI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8391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B2C9815-4BA3-4AEF-854A-38CCCCFC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1355-FC6A-49DE-A062-A863A40F0A2A}" type="datetime1">
              <a:rPr lang="fi-FI" smtClean="0">
                <a:solidFill>
                  <a:schemeClr val="accent1">
                    <a:lumMod val="50000"/>
                  </a:schemeClr>
                </a:solidFill>
              </a:rPr>
              <a:t>4.1.2024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0E13716-AF26-4E7D-885B-907923AFC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chemeClr val="accent1">
                    <a:lumMod val="50000"/>
                  </a:schemeClr>
                </a:solidFill>
              </a:rPr>
              <a:t>ER Sääntökoulutus A-E 2024 </a:t>
            </a:r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D8008B-ACBE-412E-BD9E-BFD81C6D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573-C851-40D4-AD37-49EBEBA48FBA}" type="slidenum">
              <a:rPr lang="fi-FI" smtClean="0">
                <a:solidFill>
                  <a:schemeClr val="accent1">
                    <a:lumMod val="50000"/>
                  </a:schemeClr>
                </a:solidFill>
              </a:rPr>
              <a:t>12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2D830F5-5413-4469-8F68-56986A60A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726" y="419933"/>
            <a:ext cx="660382" cy="679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25A80807-462D-4CC0-A247-794B21E0F460}"/>
              </a:ext>
            </a:extLst>
          </p:cNvPr>
          <p:cNvSpPr txBox="1">
            <a:spLocks/>
          </p:cNvSpPr>
          <p:nvPr/>
        </p:nvSpPr>
        <p:spPr>
          <a:xfrm>
            <a:off x="604892" y="419932"/>
            <a:ext cx="7772400" cy="1059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</a:rPr>
              <a:t>SÄÄNTÖKOULUTUS 2024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207ECD74-BEC4-47CC-8122-677B3C6A4AF7}"/>
              </a:ext>
            </a:extLst>
          </p:cNvPr>
          <p:cNvSpPr txBox="1">
            <a:spLocks/>
          </p:cNvSpPr>
          <p:nvPr/>
        </p:nvSpPr>
        <p:spPr>
          <a:xfrm>
            <a:off x="604892" y="816307"/>
            <a:ext cx="6858000" cy="4501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Evitskogin Ratsastajat ry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D713910-7B15-4A6F-B965-4BA33D253F03}"/>
              </a:ext>
            </a:extLst>
          </p:cNvPr>
          <p:cNvSpPr txBox="1"/>
          <p:nvPr/>
        </p:nvSpPr>
        <p:spPr>
          <a:xfrm>
            <a:off x="604891" y="1236267"/>
            <a:ext cx="809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ESTERATSASTUS KS III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71B6D1A-8009-4C02-809E-889B2E0A4C8C}"/>
              </a:ext>
            </a:extLst>
          </p:cNvPr>
          <p:cNvSpPr txBox="1"/>
          <p:nvPr/>
        </p:nvSpPr>
        <p:spPr>
          <a:xfrm>
            <a:off x="604891" y="1662339"/>
            <a:ext cx="396711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ESTETYYPIT JA ARVOSTELUMENETELMÄT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Yksittäiseste: pystyeste, pituuseste (tasaokseri/nousuokseri, trippeli)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Erikoisesteet: muuri, vesieste, vesihauta, sianselkä, portti, ruotsalainen okseri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Sarjaeste, 2-3 estettä,</a:t>
            </a:r>
            <a:b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välit 1-2</a:t>
            </a:r>
            <a:b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laukka-askelta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Arvostelumenetelmät:</a:t>
            </a:r>
            <a:b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A.0.0, AM5, 367.1,</a:t>
            </a:r>
            <a:b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367.4,</a:t>
            </a:r>
            <a:b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Taitoarvostelu,</a:t>
            </a:r>
            <a:b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Puissance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Jokeri,</a:t>
            </a:r>
            <a:b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Joukkuekilpailut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jne</a:t>
            </a:r>
            <a:endParaRPr lang="fi-FI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fi-FI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fi-FI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B769554F-5162-477F-B4F6-9CEC5B00E8B2}"/>
              </a:ext>
            </a:extLst>
          </p:cNvPr>
          <p:cNvSpPr txBox="1"/>
          <p:nvPr/>
        </p:nvSpPr>
        <p:spPr>
          <a:xfrm>
            <a:off x="5071039" y="1665211"/>
            <a:ext cx="3967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RATA JA SEN MERKIT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Estenumerot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Punainen lippu oikealla, valkoinen vasemmalla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Lähtö- ja maalilinjat</a:t>
            </a:r>
          </a:p>
          <a:p>
            <a:endParaRPr lang="fi-FI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476D7F64-259A-423E-A1E4-AB8EA854B976}"/>
              </a:ext>
            </a:extLst>
          </p:cNvPr>
          <p:cNvSpPr txBox="1"/>
          <p:nvPr/>
        </p:nvSpPr>
        <p:spPr>
          <a:xfrm>
            <a:off x="5071039" y="3164681"/>
            <a:ext cx="36326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TUOMARIN PILLI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C00000"/>
                </a:solidFill>
                <a:latin typeface="+mj-lt"/>
              </a:rPr>
              <a:t>1 vihellys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Rataan tutustuminen alkaa.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C00000"/>
                </a:solidFill>
                <a:latin typeface="+mj-lt"/>
              </a:rPr>
              <a:t>1 vihellys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Rataan tutustuminen päättyy.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Muista </a:t>
            </a:r>
            <a:r>
              <a:rPr lang="fi-FI" dirty="0">
                <a:solidFill>
                  <a:srgbClr val="C00000"/>
                </a:solidFill>
                <a:latin typeface="+mj-lt"/>
              </a:rPr>
              <a:t>tervehtiä*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tuomaria.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C00000"/>
                </a:solidFill>
                <a:latin typeface="+mj-lt"/>
              </a:rPr>
              <a:t>1 vihellys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lähtömerkki, aikaa </a:t>
            </a:r>
            <a:r>
              <a:rPr lang="fi-FI" dirty="0">
                <a:solidFill>
                  <a:srgbClr val="C00000"/>
                </a:solidFill>
                <a:latin typeface="+mj-lt"/>
              </a:rPr>
              <a:t>45/30 s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ylittää lähtölinja.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Jos este hajoaa, odota </a:t>
            </a:r>
            <a:r>
              <a:rPr lang="fi-FI" dirty="0">
                <a:solidFill>
                  <a:srgbClr val="C00000"/>
                </a:solidFill>
                <a:latin typeface="+mj-lt"/>
              </a:rPr>
              <a:t>tuomarin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uutta lähtömerkkiä.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C00000"/>
                </a:solidFill>
                <a:latin typeface="+mj-lt"/>
              </a:rPr>
              <a:t>2 vihellystä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suoritus on hylätty**.</a:t>
            </a:r>
          </a:p>
          <a:p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</a:t>
            </a:r>
          </a:p>
          <a:p>
            <a:endParaRPr lang="fi-FI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7F676FE-9FC2-41BA-9060-BC6957F6A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0522" y="3164681"/>
            <a:ext cx="1746739" cy="2573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1904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B2C9815-4BA3-4AEF-854A-38CCCCFC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95CF-812E-4C34-BF01-7C0B009AC80C}" type="datetime1">
              <a:rPr lang="fi-FI" smtClean="0">
                <a:solidFill>
                  <a:schemeClr val="accent1">
                    <a:lumMod val="50000"/>
                  </a:schemeClr>
                </a:solidFill>
              </a:rPr>
              <a:t>4.1.2024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0E13716-AF26-4E7D-885B-907923AFC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chemeClr val="accent1">
                    <a:lumMod val="50000"/>
                  </a:schemeClr>
                </a:solidFill>
              </a:rPr>
              <a:t>ER Sääntökoulutus A-E 2024 </a:t>
            </a:r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D8008B-ACBE-412E-BD9E-BFD81C6D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573-C851-40D4-AD37-49EBEBA48FBA}" type="slidenum">
              <a:rPr lang="fi-FI" smtClean="0">
                <a:solidFill>
                  <a:schemeClr val="accent1">
                    <a:lumMod val="50000"/>
                  </a:schemeClr>
                </a:solidFill>
              </a:rPr>
              <a:t>13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2D830F5-5413-4469-8F68-56986A60A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726" y="419933"/>
            <a:ext cx="660382" cy="679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25A80807-462D-4CC0-A247-794B21E0F460}"/>
              </a:ext>
            </a:extLst>
          </p:cNvPr>
          <p:cNvSpPr txBox="1">
            <a:spLocks/>
          </p:cNvSpPr>
          <p:nvPr/>
        </p:nvSpPr>
        <p:spPr>
          <a:xfrm>
            <a:off x="604892" y="419932"/>
            <a:ext cx="7772400" cy="1059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</a:rPr>
              <a:t>SÄÄNTÖKOULUTUS 2024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207ECD74-BEC4-47CC-8122-677B3C6A4AF7}"/>
              </a:ext>
            </a:extLst>
          </p:cNvPr>
          <p:cNvSpPr txBox="1">
            <a:spLocks/>
          </p:cNvSpPr>
          <p:nvPr/>
        </p:nvSpPr>
        <p:spPr>
          <a:xfrm>
            <a:off x="604892" y="816307"/>
            <a:ext cx="6858000" cy="4501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Evitskogin Ratsastajat ry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D713910-7B15-4A6F-B965-4BA33D253F03}"/>
              </a:ext>
            </a:extLst>
          </p:cNvPr>
          <p:cNvSpPr txBox="1"/>
          <p:nvPr/>
        </p:nvSpPr>
        <p:spPr>
          <a:xfrm>
            <a:off x="604891" y="1236267"/>
            <a:ext cx="809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ESTEKISOISSA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71B6D1A-8009-4C02-809E-889B2E0A4C8C}"/>
              </a:ext>
            </a:extLst>
          </p:cNvPr>
          <p:cNvSpPr txBox="1"/>
          <p:nvPr/>
        </p:nvSpPr>
        <p:spPr>
          <a:xfrm>
            <a:off x="604890" y="1662339"/>
            <a:ext cx="77968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OHJEELLISET AIKATAULUT JULKAISTAAN YLEENSÄ EDELLISENÄ PÄIVÄNÄ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Tutustu ratapiirustukseen. Rataan tutustuminen n. 10 min, aina kilpailuasussa!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Hevosen on oltava hallittavissa!* Kilpailunumero aina näkyville.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Aikataulut  yleensä ohjeellisia, seuraa kilpailujen kulkua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esim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fi-FI" b="1" dirty="0" err="1">
                <a:solidFill>
                  <a:srgbClr val="C00000"/>
                </a:solidFill>
                <a:latin typeface="+mj-lt"/>
                <a:hlinkClick r:id="rId5"/>
              </a:rPr>
              <a:t>equipe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ssä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Vain kilpailija itse saa verrytellä hevosta.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Huoliteltu ulkoasu, harjan letitys?, omat hiukset piiloon, </a:t>
            </a:r>
            <a:r>
              <a:rPr lang="fi-FI" b="1" dirty="0">
                <a:solidFill>
                  <a:srgbClr val="C00000"/>
                </a:solidFill>
                <a:latin typeface="+mj-lt"/>
                <a:hlinkClick r:id="rId6"/>
              </a:rPr>
              <a:t>hiusverkko</a:t>
            </a:r>
            <a:endParaRPr lang="fi-FI" b="1" dirty="0">
              <a:solidFill>
                <a:srgbClr val="C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Sallitut kuolaimet**, kannukset***, apuohjat, suojat****, yksi korvanappi sallitaan verryttelyssä, ei radalla.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Esteraipan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max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pituus 75 cm </a:t>
            </a:r>
            <a:r>
              <a:rPr lang="fi-FI" dirty="0">
                <a:solidFill>
                  <a:srgbClr val="C00000"/>
                </a:solidFill>
                <a:latin typeface="+mj-lt"/>
              </a:rPr>
              <a:t>CHECK!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Radalta poistutaan käynnissä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50411B3-104B-45B4-A1BA-8D405B6F294B}"/>
              </a:ext>
            </a:extLst>
          </p:cNvPr>
          <p:cNvSpPr txBox="1"/>
          <p:nvPr/>
        </p:nvSpPr>
        <p:spPr>
          <a:xfrm>
            <a:off x="604890" y="4424844"/>
            <a:ext cx="39671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MUISTA!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Voltti radalla lasketaan kielloksi!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Varo tekemästä voltteja lähtölinjan lähellä, ettet vahingossa ylitä lähtölinjaa!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FF0000"/>
                </a:solidFill>
                <a:latin typeface="+mj-lt"/>
              </a:rPr>
              <a:t>Raipan käyttö, muista säännöt!*****</a:t>
            </a:r>
          </a:p>
          <a:p>
            <a:endParaRPr lang="fi-FI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9E0831D-B5E5-471A-9700-6EABA949D5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8969" y="3891890"/>
            <a:ext cx="3287174" cy="2184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3973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B2C9815-4BA3-4AEF-854A-38CCCCFC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5B18-C06A-4425-90CB-B2137FACFE7F}" type="datetime1">
              <a:rPr lang="fi-FI" smtClean="0">
                <a:solidFill>
                  <a:schemeClr val="accent1">
                    <a:lumMod val="50000"/>
                  </a:schemeClr>
                </a:solidFill>
              </a:rPr>
              <a:t>4.1.2024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0E13716-AF26-4E7D-885B-907923AFC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chemeClr val="accent1">
                    <a:lumMod val="50000"/>
                  </a:schemeClr>
                </a:solidFill>
              </a:rPr>
              <a:t>ER Sääntökoulutus A-E 2024 </a:t>
            </a:r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D8008B-ACBE-412E-BD9E-BFD81C6D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573-C851-40D4-AD37-49EBEBA48FBA}" type="slidenum">
              <a:rPr lang="fi-FI" smtClean="0">
                <a:solidFill>
                  <a:schemeClr val="accent1">
                    <a:lumMod val="50000"/>
                  </a:schemeClr>
                </a:solidFill>
              </a:rPr>
              <a:t>14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2D830F5-5413-4469-8F68-56986A60A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726" y="419933"/>
            <a:ext cx="660382" cy="679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25A80807-462D-4CC0-A247-794B21E0F460}"/>
              </a:ext>
            </a:extLst>
          </p:cNvPr>
          <p:cNvSpPr txBox="1">
            <a:spLocks/>
          </p:cNvSpPr>
          <p:nvPr/>
        </p:nvSpPr>
        <p:spPr>
          <a:xfrm>
            <a:off x="604892" y="419932"/>
            <a:ext cx="7772400" cy="1059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</a:rPr>
              <a:t>SÄÄNTÖKOULUTUS 2024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207ECD74-BEC4-47CC-8122-677B3C6A4AF7}"/>
              </a:ext>
            </a:extLst>
          </p:cNvPr>
          <p:cNvSpPr txBox="1">
            <a:spLocks/>
          </p:cNvSpPr>
          <p:nvPr/>
        </p:nvSpPr>
        <p:spPr>
          <a:xfrm>
            <a:off x="604892" y="816307"/>
            <a:ext cx="6858000" cy="4501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Evitskogin Ratsastajat ry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D713910-7B15-4A6F-B965-4BA33D253F03}"/>
              </a:ext>
            </a:extLst>
          </p:cNvPr>
          <p:cNvSpPr txBox="1"/>
          <p:nvPr/>
        </p:nvSpPr>
        <p:spPr>
          <a:xfrm>
            <a:off x="604891" y="1236267"/>
            <a:ext cx="809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ARVOSTELU, VIRHEPISTEET JA AIKA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71B6D1A-8009-4C02-809E-889B2E0A4C8C}"/>
              </a:ext>
            </a:extLst>
          </p:cNvPr>
          <p:cNvSpPr txBox="1"/>
          <p:nvPr/>
        </p:nvSpPr>
        <p:spPr>
          <a:xfrm>
            <a:off x="604890" y="1662793"/>
            <a:ext cx="52540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Enimmäisaika, ihanneaika aina 90 cm luokista alaspäin. Muista ratatempo, uusintatempo, yliaikavirhepisteet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Esteen pudottaminen ja ensimmäinen kielto 4 vp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Toinen kielto johtaa hylkäämiseen. Sen jälkeen saat halutessasi hypätä yhden yksittäisen esteen.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Voltin ratsastaminen radalla lasketan kielloksi, 4 vp (ei kiellon jälkeen)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Hevosen on liikuttava radalla eteenpäin, pysähdys ja peruutus lasketaan kielloksi 4 vp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Niskurointi yli 45 s tai 20 vp johtavat hylkäämiseen, samoin putoaminen, nyt et saa hypätä enää.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Esteen hajoaminen, tuomari keskeyttää vihellyksellä ja tuomari (ei ratamestari) antaa uuden lähtömerkin pillillä. 4 vp + 6 s lisäaikaa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Taitoarvostelussa arvostellaan virhepisteiden lisäksi ratsastajaan istunta, apujen käyttö,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myötälaukat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jne.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512DCB3-D4BF-4C1E-9793-2E9235219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361" y="1825138"/>
            <a:ext cx="2457940" cy="3645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3015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B2C9815-4BA3-4AEF-854A-38CCCCFC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FFB6-EC01-4CB5-8AE1-6EF67077EBE3}" type="datetime1">
              <a:rPr lang="fi-FI" smtClean="0">
                <a:solidFill>
                  <a:schemeClr val="accent1">
                    <a:lumMod val="50000"/>
                  </a:schemeClr>
                </a:solidFill>
              </a:rPr>
              <a:t>4.1.2024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0E13716-AF26-4E7D-885B-907923AFC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chemeClr val="accent1">
                    <a:lumMod val="50000"/>
                  </a:schemeClr>
                </a:solidFill>
              </a:rPr>
              <a:t>ER Sääntökoulutus A-E 2024 </a:t>
            </a:r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D8008B-ACBE-412E-BD9E-BFD81C6D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573-C851-40D4-AD37-49EBEBA48FBA}" type="slidenum">
              <a:rPr lang="fi-FI" smtClean="0">
                <a:solidFill>
                  <a:schemeClr val="accent1">
                    <a:lumMod val="50000"/>
                  </a:schemeClr>
                </a:solidFill>
              </a:rPr>
              <a:t>15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2D830F5-5413-4469-8F68-56986A60A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726" y="419933"/>
            <a:ext cx="660382" cy="679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25A80807-462D-4CC0-A247-794B21E0F460}"/>
              </a:ext>
            </a:extLst>
          </p:cNvPr>
          <p:cNvSpPr txBox="1">
            <a:spLocks/>
          </p:cNvSpPr>
          <p:nvPr/>
        </p:nvSpPr>
        <p:spPr>
          <a:xfrm>
            <a:off x="604892" y="419932"/>
            <a:ext cx="7772400" cy="1059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</a:rPr>
              <a:t>SÄÄNTÖKOULUTUS 2024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207ECD74-BEC4-47CC-8122-677B3C6A4AF7}"/>
              </a:ext>
            </a:extLst>
          </p:cNvPr>
          <p:cNvSpPr txBox="1">
            <a:spLocks/>
          </p:cNvSpPr>
          <p:nvPr/>
        </p:nvSpPr>
        <p:spPr>
          <a:xfrm>
            <a:off x="604892" y="816307"/>
            <a:ext cx="6858000" cy="4501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Evitskogin Ratsastajat ry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D713910-7B15-4A6F-B965-4BA33D253F03}"/>
              </a:ext>
            </a:extLst>
          </p:cNvPr>
          <p:cNvSpPr txBox="1"/>
          <p:nvPr/>
        </p:nvSpPr>
        <p:spPr>
          <a:xfrm>
            <a:off x="604890" y="1154451"/>
            <a:ext cx="809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VERRYTTELY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71B6D1A-8009-4C02-809E-889B2E0A4C8C}"/>
              </a:ext>
            </a:extLst>
          </p:cNvPr>
          <p:cNvSpPr txBox="1"/>
          <p:nvPr/>
        </p:nvSpPr>
        <p:spPr>
          <a:xfrm>
            <a:off x="604890" y="1616201"/>
            <a:ext cx="46060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10 ratsukkoa ennen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Alku- ja loppukävelyt muualla kuin verryttelyssä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Ei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selkäännousua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verryttelyalueella.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Jätä loimet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groomille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Noudata verryttelynvalvojan ohjeita (verryttelyn suunta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ym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).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D56180D-0C51-4B24-81F9-67D53C24C70D}"/>
              </a:ext>
            </a:extLst>
          </p:cNvPr>
          <p:cNvSpPr txBox="1"/>
          <p:nvPr/>
        </p:nvSpPr>
        <p:spPr>
          <a:xfrm>
            <a:off x="628650" y="3575863"/>
            <a:ext cx="50340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VERRYTTELYESTEET JA NIIDEN HYPPÄÄMINEN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Muista aina huutaa : Este! tai Pysty! tai Okseri!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Ei liikaa hyppyjä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ESTETYYPIT: pysty ja okseri (joskus myös erillinen ristikko ja maapuomeja)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Verryttelyesteen korkeus EI SAA YLITTÄÄ luokan korkeutta (tämä koskee alle 120 cm luokkia ja kaikkia poniluokkia)</a:t>
            </a:r>
            <a:b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endParaRPr lang="fi-FI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2CC8091-43B0-4263-AACE-8211CCEC88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874" y="1616201"/>
            <a:ext cx="2765234" cy="419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70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8E131FE9-9169-4857-94BF-1A9433472BFC}"/>
              </a:ext>
            </a:extLst>
          </p:cNvPr>
          <p:cNvCxnSpPr>
            <a:cxnSpLocks/>
          </p:cNvCxnSpPr>
          <p:nvPr/>
        </p:nvCxnSpPr>
        <p:spPr>
          <a:xfrm>
            <a:off x="1762806" y="2527136"/>
            <a:ext cx="0" cy="110143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uora yhdysviiva 147">
            <a:extLst>
              <a:ext uri="{FF2B5EF4-FFF2-40B4-BE49-F238E27FC236}">
                <a16:creationId xmlns:a16="http://schemas.microsoft.com/office/drawing/2014/main" id="{B00F8BF8-30D6-44AF-9D26-E3A1F7BBF6E3}"/>
              </a:ext>
            </a:extLst>
          </p:cNvPr>
          <p:cNvCxnSpPr>
            <a:cxnSpLocks/>
          </p:cNvCxnSpPr>
          <p:nvPr/>
        </p:nvCxnSpPr>
        <p:spPr>
          <a:xfrm>
            <a:off x="7640179" y="2457914"/>
            <a:ext cx="210815" cy="1256451"/>
          </a:xfrm>
          <a:prstGeom prst="line">
            <a:avLst/>
          </a:prstGeom>
          <a:ln w="2413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uora yhdysviiva 248">
            <a:extLst>
              <a:ext uri="{FF2B5EF4-FFF2-40B4-BE49-F238E27FC236}">
                <a16:creationId xmlns:a16="http://schemas.microsoft.com/office/drawing/2014/main" id="{F7B5CCF8-D3B4-4B2A-859E-D02BF39059DE}"/>
              </a:ext>
            </a:extLst>
          </p:cNvPr>
          <p:cNvCxnSpPr>
            <a:cxnSpLocks/>
          </p:cNvCxnSpPr>
          <p:nvPr/>
        </p:nvCxnSpPr>
        <p:spPr>
          <a:xfrm>
            <a:off x="7765607" y="3192526"/>
            <a:ext cx="89967" cy="517116"/>
          </a:xfrm>
          <a:prstGeom prst="line">
            <a:avLst/>
          </a:prstGeom>
          <a:ln w="2444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>
            <a:extLst>
              <a:ext uri="{FF2B5EF4-FFF2-40B4-BE49-F238E27FC236}">
                <a16:creationId xmlns:a16="http://schemas.microsoft.com/office/drawing/2014/main" id="{9EC55599-DB16-41DD-A434-540445117E88}"/>
              </a:ext>
            </a:extLst>
          </p:cNvPr>
          <p:cNvCxnSpPr>
            <a:cxnSpLocks/>
          </p:cNvCxnSpPr>
          <p:nvPr/>
        </p:nvCxnSpPr>
        <p:spPr>
          <a:xfrm>
            <a:off x="6950307" y="4517803"/>
            <a:ext cx="994711" cy="764795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uora yhdysviiva 126">
            <a:extLst>
              <a:ext uri="{FF2B5EF4-FFF2-40B4-BE49-F238E27FC236}">
                <a16:creationId xmlns:a16="http://schemas.microsoft.com/office/drawing/2014/main" id="{FE9D8F89-3419-43DE-9444-307A5C92E549}"/>
              </a:ext>
            </a:extLst>
          </p:cNvPr>
          <p:cNvCxnSpPr>
            <a:cxnSpLocks/>
          </p:cNvCxnSpPr>
          <p:nvPr/>
        </p:nvCxnSpPr>
        <p:spPr>
          <a:xfrm>
            <a:off x="6717867" y="2782927"/>
            <a:ext cx="55987" cy="87954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uora yhdysviiva 157">
            <a:extLst>
              <a:ext uri="{FF2B5EF4-FFF2-40B4-BE49-F238E27FC236}">
                <a16:creationId xmlns:a16="http://schemas.microsoft.com/office/drawing/2014/main" id="{42441524-4FD6-4425-9C24-FA661909A8CD}"/>
              </a:ext>
            </a:extLst>
          </p:cNvPr>
          <p:cNvCxnSpPr>
            <a:cxnSpLocks/>
          </p:cNvCxnSpPr>
          <p:nvPr/>
        </p:nvCxnSpPr>
        <p:spPr>
          <a:xfrm>
            <a:off x="8005546" y="2381495"/>
            <a:ext cx="229242" cy="1230932"/>
          </a:xfrm>
          <a:prstGeom prst="line">
            <a:avLst/>
          </a:prstGeom>
          <a:ln w="2413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B2C9815-4BA3-4AEF-854A-38CCCCFC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FCDF-9474-42BA-826D-F1DB72276B70}" type="datetime1">
              <a:rPr lang="fi-FI" smtClean="0">
                <a:solidFill>
                  <a:schemeClr val="accent1">
                    <a:lumMod val="50000"/>
                  </a:schemeClr>
                </a:solidFill>
              </a:rPr>
              <a:t>4.1.2024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0E13716-AF26-4E7D-885B-907923AFC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1261" y="6257453"/>
            <a:ext cx="3086100" cy="365125"/>
          </a:xfrm>
        </p:spPr>
        <p:txBody>
          <a:bodyPr/>
          <a:lstStyle/>
          <a:p>
            <a:r>
              <a:rPr lang="fi-FI">
                <a:solidFill>
                  <a:schemeClr val="accent1">
                    <a:lumMod val="50000"/>
                  </a:schemeClr>
                </a:solidFill>
              </a:rPr>
              <a:t>ER Sääntökoulutus A-E 2024 </a:t>
            </a:r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D8008B-ACBE-412E-BD9E-BFD81C6D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573-C851-40D4-AD37-49EBEBA48FBA}" type="slidenum">
              <a:rPr lang="fi-FI" smtClean="0">
                <a:solidFill>
                  <a:schemeClr val="accent1">
                    <a:lumMod val="50000"/>
                  </a:schemeClr>
                </a:solidFill>
              </a:rPr>
              <a:t>16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2D830F5-5413-4469-8F68-56986A60A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726" y="419933"/>
            <a:ext cx="660382" cy="679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25A80807-462D-4CC0-A247-794B21E0F460}"/>
              </a:ext>
            </a:extLst>
          </p:cNvPr>
          <p:cNvSpPr txBox="1">
            <a:spLocks/>
          </p:cNvSpPr>
          <p:nvPr/>
        </p:nvSpPr>
        <p:spPr>
          <a:xfrm>
            <a:off x="604892" y="419932"/>
            <a:ext cx="7772400" cy="1059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</a:rPr>
              <a:t>SÄÄNTÖKOULUTUS 2024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207ECD74-BEC4-47CC-8122-677B3C6A4AF7}"/>
              </a:ext>
            </a:extLst>
          </p:cNvPr>
          <p:cNvSpPr txBox="1">
            <a:spLocks/>
          </p:cNvSpPr>
          <p:nvPr/>
        </p:nvSpPr>
        <p:spPr>
          <a:xfrm>
            <a:off x="604892" y="816307"/>
            <a:ext cx="6858000" cy="4501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Evitskogin Ratsastajat ry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D713910-7B15-4A6F-B965-4BA33D253F03}"/>
              </a:ext>
            </a:extLst>
          </p:cNvPr>
          <p:cNvSpPr txBox="1"/>
          <p:nvPr/>
        </p:nvSpPr>
        <p:spPr>
          <a:xfrm>
            <a:off x="604891" y="1236267"/>
            <a:ext cx="809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ESIMERKKEJÄ FEI:N SALLITUISTA VERRYTTELYESTESITÄ 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71B6D1A-8009-4C02-809E-889B2E0A4C8C}"/>
              </a:ext>
            </a:extLst>
          </p:cNvPr>
          <p:cNvSpPr txBox="1"/>
          <p:nvPr/>
        </p:nvSpPr>
        <p:spPr>
          <a:xfrm>
            <a:off x="604889" y="1662793"/>
            <a:ext cx="766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Verryttelyalueella on oltava vähintään yksi pystyeste ja yksi pituuseste (okseri)</a:t>
            </a:r>
          </a:p>
        </p:txBody>
      </p: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D8561AA5-551C-4677-B04C-36F06BEEBEB9}"/>
              </a:ext>
            </a:extLst>
          </p:cNvPr>
          <p:cNvCxnSpPr>
            <a:cxnSpLocks/>
          </p:cNvCxnSpPr>
          <p:nvPr/>
        </p:nvCxnSpPr>
        <p:spPr>
          <a:xfrm flipH="1">
            <a:off x="1783141" y="3077853"/>
            <a:ext cx="319264" cy="95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iruutu 16">
            <a:extLst>
              <a:ext uri="{FF2B5EF4-FFF2-40B4-BE49-F238E27FC236}">
                <a16:creationId xmlns:a16="http://schemas.microsoft.com/office/drawing/2014/main" id="{E532F151-85C1-4732-B310-7C2194C44B3A}"/>
              </a:ext>
            </a:extLst>
          </p:cNvPr>
          <p:cNvSpPr txBox="1"/>
          <p:nvPr/>
        </p:nvSpPr>
        <p:spPr>
          <a:xfrm rot="16200000">
            <a:off x="1489988" y="2959426"/>
            <a:ext cx="881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>
                <a:latin typeface="+mj-lt"/>
              </a:rPr>
              <a:t>max</a:t>
            </a:r>
            <a:r>
              <a:rPr lang="fi-FI" sz="1400" dirty="0">
                <a:latin typeface="+mj-lt"/>
              </a:rPr>
              <a:t>   1 m </a:t>
            </a:r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01473586-A6C1-478B-A80D-27319295F8E0}"/>
              </a:ext>
            </a:extLst>
          </p:cNvPr>
          <p:cNvCxnSpPr>
            <a:cxnSpLocks/>
          </p:cNvCxnSpPr>
          <p:nvPr/>
        </p:nvCxnSpPr>
        <p:spPr>
          <a:xfrm>
            <a:off x="1392613" y="2527136"/>
            <a:ext cx="0" cy="110143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41CBB085-0E28-4248-A5DA-75037ACDAAB6}"/>
              </a:ext>
            </a:extLst>
          </p:cNvPr>
          <p:cNvCxnSpPr>
            <a:cxnSpLocks/>
          </p:cNvCxnSpPr>
          <p:nvPr/>
        </p:nvCxnSpPr>
        <p:spPr>
          <a:xfrm>
            <a:off x="2115779" y="2551070"/>
            <a:ext cx="0" cy="110143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ABA2B4EC-B66B-4E6F-BB23-8169B76A1F2B}"/>
              </a:ext>
            </a:extLst>
          </p:cNvPr>
          <p:cNvCxnSpPr>
            <a:cxnSpLocks/>
          </p:cNvCxnSpPr>
          <p:nvPr/>
        </p:nvCxnSpPr>
        <p:spPr>
          <a:xfrm>
            <a:off x="4172571" y="2524215"/>
            <a:ext cx="576354" cy="107739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B9F97C52-0482-41A7-85C6-8B72305727AC}"/>
              </a:ext>
            </a:extLst>
          </p:cNvPr>
          <p:cNvCxnSpPr>
            <a:cxnSpLocks/>
          </p:cNvCxnSpPr>
          <p:nvPr/>
        </p:nvCxnSpPr>
        <p:spPr>
          <a:xfrm>
            <a:off x="4166385" y="2441967"/>
            <a:ext cx="750915" cy="676493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9B996AED-E724-4270-91B7-721D288ABEFA}"/>
              </a:ext>
            </a:extLst>
          </p:cNvPr>
          <p:cNvCxnSpPr>
            <a:cxnSpLocks/>
          </p:cNvCxnSpPr>
          <p:nvPr/>
        </p:nvCxnSpPr>
        <p:spPr>
          <a:xfrm>
            <a:off x="6784280" y="2522906"/>
            <a:ext cx="62536" cy="937296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>
            <a:extLst>
              <a:ext uri="{FF2B5EF4-FFF2-40B4-BE49-F238E27FC236}">
                <a16:creationId xmlns:a16="http://schemas.microsoft.com/office/drawing/2014/main" id="{19EE3A93-9132-44D1-A14C-54C14AD9CE1D}"/>
              </a:ext>
            </a:extLst>
          </p:cNvPr>
          <p:cNvCxnSpPr>
            <a:cxnSpLocks/>
          </p:cNvCxnSpPr>
          <p:nvPr/>
        </p:nvCxnSpPr>
        <p:spPr>
          <a:xfrm>
            <a:off x="6971189" y="4354769"/>
            <a:ext cx="0" cy="846612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CEB6BB96-1061-4A1F-8CC2-F3D9D995732A}"/>
              </a:ext>
            </a:extLst>
          </p:cNvPr>
          <p:cNvCxnSpPr>
            <a:cxnSpLocks/>
          </p:cNvCxnSpPr>
          <p:nvPr/>
        </p:nvCxnSpPr>
        <p:spPr>
          <a:xfrm flipH="1" flipV="1">
            <a:off x="6950307" y="5415565"/>
            <a:ext cx="770812" cy="220661"/>
          </a:xfrm>
          <a:prstGeom prst="line">
            <a:avLst/>
          </a:prstGeom>
          <a:ln w="412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uora nuoliyhdysviiva 41">
            <a:extLst>
              <a:ext uri="{FF2B5EF4-FFF2-40B4-BE49-F238E27FC236}">
                <a16:creationId xmlns:a16="http://schemas.microsoft.com/office/drawing/2014/main" id="{C9599D53-FE99-4DBF-B7B3-3EC64E2D3141}"/>
              </a:ext>
            </a:extLst>
          </p:cNvPr>
          <p:cNvCxnSpPr>
            <a:cxnSpLocks/>
          </p:cNvCxnSpPr>
          <p:nvPr/>
        </p:nvCxnSpPr>
        <p:spPr>
          <a:xfrm flipV="1">
            <a:off x="7450381" y="4882806"/>
            <a:ext cx="0" cy="40290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Kertomerkki 42">
            <a:extLst>
              <a:ext uri="{FF2B5EF4-FFF2-40B4-BE49-F238E27FC236}">
                <a16:creationId xmlns:a16="http://schemas.microsoft.com/office/drawing/2014/main" id="{9A13937A-563D-4779-BCC4-3278935966A4}"/>
              </a:ext>
            </a:extLst>
          </p:cNvPr>
          <p:cNvSpPr/>
          <p:nvPr/>
        </p:nvSpPr>
        <p:spPr>
          <a:xfrm>
            <a:off x="6616892" y="3459019"/>
            <a:ext cx="286439" cy="365125"/>
          </a:xfrm>
          <a:prstGeom prst="mathMultiply">
            <a:avLst>
              <a:gd name="adj1" fmla="val 6653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Kertomerkki 51">
            <a:extLst>
              <a:ext uri="{FF2B5EF4-FFF2-40B4-BE49-F238E27FC236}">
                <a16:creationId xmlns:a16="http://schemas.microsoft.com/office/drawing/2014/main" id="{D886EBCC-BFA2-434C-AA80-367AFBCE3E00}"/>
              </a:ext>
            </a:extLst>
          </p:cNvPr>
          <p:cNvSpPr/>
          <p:nvPr/>
        </p:nvSpPr>
        <p:spPr>
          <a:xfrm>
            <a:off x="6741653" y="4998159"/>
            <a:ext cx="474757" cy="319305"/>
          </a:xfrm>
          <a:prstGeom prst="mathMultiply">
            <a:avLst>
              <a:gd name="adj1" fmla="val 6653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" name="Kertomerkki 54">
            <a:extLst>
              <a:ext uri="{FF2B5EF4-FFF2-40B4-BE49-F238E27FC236}">
                <a16:creationId xmlns:a16="http://schemas.microsoft.com/office/drawing/2014/main" id="{9ACE4307-62C5-4313-BEFC-9A35636A4416}"/>
              </a:ext>
            </a:extLst>
          </p:cNvPr>
          <p:cNvSpPr/>
          <p:nvPr/>
        </p:nvSpPr>
        <p:spPr>
          <a:xfrm>
            <a:off x="1605327" y="3462736"/>
            <a:ext cx="286439" cy="365125"/>
          </a:xfrm>
          <a:prstGeom prst="mathMultiply">
            <a:avLst>
              <a:gd name="adj1" fmla="val 6653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Kertomerkki 55">
            <a:extLst>
              <a:ext uri="{FF2B5EF4-FFF2-40B4-BE49-F238E27FC236}">
                <a16:creationId xmlns:a16="http://schemas.microsoft.com/office/drawing/2014/main" id="{E8AB2728-07F9-4EE2-8386-BE9235D4278A}"/>
              </a:ext>
            </a:extLst>
          </p:cNvPr>
          <p:cNvSpPr/>
          <p:nvPr/>
        </p:nvSpPr>
        <p:spPr>
          <a:xfrm>
            <a:off x="1617308" y="2315635"/>
            <a:ext cx="286439" cy="365125"/>
          </a:xfrm>
          <a:prstGeom prst="mathMultiply">
            <a:avLst>
              <a:gd name="adj1" fmla="val 6653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64" name="Suora yhdysviiva 63">
            <a:extLst>
              <a:ext uri="{FF2B5EF4-FFF2-40B4-BE49-F238E27FC236}">
                <a16:creationId xmlns:a16="http://schemas.microsoft.com/office/drawing/2014/main" id="{E85B12C2-B988-4A6F-91B2-9FC1B153D717}"/>
              </a:ext>
            </a:extLst>
          </p:cNvPr>
          <p:cNvCxnSpPr>
            <a:cxnSpLocks/>
          </p:cNvCxnSpPr>
          <p:nvPr/>
        </p:nvCxnSpPr>
        <p:spPr>
          <a:xfrm>
            <a:off x="7931277" y="4994727"/>
            <a:ext cx="0" cy="979732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Kertomerkki 64">
            <a:extLst>
              <a:ext uri="{FF2B5EF4-FFF2-40B4-BE49-F238E27FC236}">
                <a16:creationId xmlns:a16="http://schemas.microsoft.com/office/drawing/2014/main" id="{EB0DE538-368C-4CFA-803A-80A6781889F7}"/>
              </a:ext>
            </a:extLst>
          </p:cNvPr>
          <p:cNvSpPr/>
          <p:nvPr/>
        </p:nvSpPr>
        <p:spPr>
          <a:xfrm>
            <a:off x="7693898" y="5821975"/>
            <a:ext cx="474757" cy="319305"/>
          </a:xfrm>
          <a:prstGeom prst="mathMultiply">
            <a:avLst>
              <a:gd name="adj1" fmla="val 6653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5" name="Kertomerkki 74">
            <a:extLst>
              <a:ext uri="{FF2B5EF4-FFF2-40B4-BE49-F238E27FC236}">
                <a16:creationId xmlns:a16="http://schemas.microsoft.com/office/drawing/2014/main" id="{2D110D1F-25C6-475E-BA8B-57CA1041E706}"/>
              </a:ext>
            </a:extLst>
          </p:cNvPr>
          <p:cNvSpPr/>
          <p:nvPr/>
        </p:nvSpPr>
        <p:spPr>
          <a:xfrm>
            <a:off x="6531324" y="5188163"/>
            <a:ext cx="474757" cy="319305"/>
          </a:xfrm>
          <a:prstGeom prst="mathMultiply">
            <a:avLst>
              <a:gd name="adj1" fmla="val 6653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Kertomerkki 75">
            <a:extLst>
              <a:ext uri="{FF2B5EF4-FFF2-40B4-BE49-F238E27FC236}">
                <a16:creationId xmlns:a16="http://schemas.microsoft.com/office/drawing/2014/main" id="{8D4C9CF3-DB26-4111-B93F-D9A209DC04A1}"/>
              </a:ext>
            </a:extLst>
          </p:cNvPr>
          <p:cNvSpPr/>
          <p:nvPr/>
        </p:nvSpPr>
        <p:spPr>
          <a:xfrm>
            <a:off x="7496552" y="6007724"/>
            <a:ext cx="474757" cy="319305"/>
          </a:xfrm>
          <a:prstGeom prst="mathMultiply">
            <a:avLst>
              <a:gd name="adj1" fmla="val 6653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0" name="Suora yhdysviiva 29">
            <a:extLst>
              <a:ext uri="{FF2B5EF4-FFF2-40B4-BE49-F238E27FC236}">
                <a16:creationId xmlns:a16="http://schemas.microsoft.com/office/drawing/2014/main" id="{B995CEB8-8802-4FB3-8BD7-E7EC709C2FBD}"/>
              </a:ext>
            </a:extLst>
          </p:cNvPr>
          <p:cNvCxnSpPr>
            <a:cxnSpLocks/>
          </p:cNvCxnSpPr>
          <p:nvPr/>
        </p:nvCxnSpPr>
        <p:spPr>
          <a:xfrm>
            <a:off x="6798411" y="4882806"/>
            <a:ext cx="690298" cy="1111813"/>
          </a:xfrm>
          <a:prstGeom prst="line">
            <a:avLst/>
          </a:prstGeom>
          <a:ln w="412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uora yhdysviiva 76">
            <a:extLst>
              <a:ext uri="{FF2B5EF4-FFF2-40B4-BE49-F238E27FC236}">
                <a16:creationId xmlns:a16="http://schemas.microsoft.com/office/drawing/2014/main" id="{031BA582-0082-4D3F-B4B2-5EEA11EBDE30}"/>
              </a:ext>
            </a:extLst>
          </p:cNvPr>
          <p:cNvCxnSpPr>
            <a:cxnSpLocks/>
          </p:cNvCxnSpPr>
          <p:nvPr/>
        </p:nvCxnSpPr>
        <p:spPr>
          <a:xfrm>
            <a:off x="6784280" y="4517803"/>
            <a:ext cx="1579" cy="824551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uora yhdysviiva 85">
            <a:extLst>
              <a:ext uri="{FF2B5EF4-FFF2-40B4-BE49-F238E27FC236}">
                <a16:creationId xmlns:a16="http://schemas.microsoft.com/office/drawing/2014/main" id="{BFE0D60D-86CC-4CC6-9EBA-95EE9611E5B5}"/>
              </a:ext>
            </a:extLst>
          </p:cNvPr>
          <p:cNvCxnSpPr>
            <a:cxnSpLocks/>
          </p:cNvCxnSpPr>
          <p:nvPr/>
        </p:nvCxnSpPr>
        <p:spPr>
          <a:xfrm flipV="1">
            <a:off x="6975081" y="5081123"/>
            <a:ext cx="727881" cy="52915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uora yhdysviiva 94">
            <a:extLst>
              <a:ext uri="{FF2B5EF4-FFF2-40B4-BE49-F238E27FC236}">
                <a16:creationId xmlns:a16="http://schemas.microsoft.com/office/drawing/2014/main" id="{5F2B9913-49D2-461F-BE08-95F3F6F23744}"/>
              </a:ext>
            </a:extLst>
          </p:cNvPr>
          <p:cNvCxnSpPr>
            <a:cxnSpLocks/>
          </p:cNvCxnSpPr>
          <p:nvPr/>
        </p:nvCxnSpPr>
        <p:spPr>
          <a:xfrm flipV="1">
            <a:off x="7246768" y="4725789"/>
            <a:ext cx="448408" cy="2977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kstiruutu 104">
            <a:extLst>
              <a:ext uri="{FF2B5EF4-FFF2-40B4-BE49-F238E27FC236}">
                <a16:creationId xmlns:a16="http://schemas.microsoft.com/office/drawing/2014/main" id="{529E9D44-00B4-43BA-B7E5-078D275757E1}"/>
              </a:ext>
            </a:extLst>
          </p:cNvPr>
          <p:cNvSpPr txBox="1"/>
          <p:nvPr/>
        </p:nvSpPr>
        <p:spPr>
          <a:xfrm>
            <a:off x="7246768" y="4558275"/>
            <a:ext cx="1068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+mj-lt"/>
              </a:rPr>
              <a:t>min 20 cm</a:t>
            </a:r>
          </a:p>
        </p:txBody>
      </p:sp>
      <p:cxnSp>
        <p:nvCxnSpPr>
          <p:cNvPr id="108" name="Suora nuoliyhdysviiva 107">
            <a:extLst>
              <a:ext uri="{FF2B5EF4-FFF2-40B4-BE49-F238E27FC236}">
                <a16:creationId xmlns:a16="http://schemas.microsoft.com/office/drawing/2014/main" id="{EA2C2ABB-A0C3-4AE7-833E-E1CB4CC79B8E}"/>
              </a:ext>
            </a:extLst>
          </p:cNvPr>
          <p:cNvCxnSpPr>
            <a:cxnSpLocks/>
          </p:cNvCxnSpPr>
          <p:nvPr/>
        </p:nvCxnSpPr>
        <p:spPr>
          <a:xfrm flipH="1">
            <a:off x="1399636" y="3077853"/>
            <a:ext cx="363170" cy="1503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kstiruutu 111">
            <a:extLst>
              <a:ext uri="{FF2B5EF4-FFF2-40B4-BE49-F238E27FC236}">
                <a16:creationId xmlns:a16="http://schemas.microsoft.com/office/drawing/2014/main" id="{688BB858-2806-48E8-A0D8-51CF55BF70F2}"/>
              </a:ext>
            </a:extLst>
          </p:cNvPr>
          <p:cNvSpPr txBox="1"/>
          <p:nvPr/>
        </p:nvSpPr>
        <p:spPr>
          <a:xfrm rot="16200000">
            <a:off x="1073382" y="2905538"/>
            <a:ext cx="1004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>
                <a:latin typeface="+mj-lt"/>
              </a:rPr>
              <a:t>max</a:t>
            </a:r>
            <a:r>
              <a:rPr lang="fi-FI" sz="1400" dirty="0">
                <a:latin typeface="+mj-lt"/>
              </a:rPr>
              <a:t>   1 m </a:t>
            </a:r>
          </a:p>
        </p:txBody>
      </p:sp>
      <p:sp>
        <p:nvSpPr>
          <p:cNvPr id="116" name="Tekstiruutu 115">
            <a:extLst>
              <a:ext uri="{FF2B5EF4-FFF2-40B4-BE49-F238E27FC236}">
                <a16:creationId xmlns:a16="http://schemas.microsoft.com/office/drawing/2014/main" id="{0DCF1B01-68FC-45D4-8E7B-CCFBB17E460F}"/>
              </a:ext>
            </a:extLst>
          </p:cNvPr>
          <p:cNvSpPr txBox="1"/>
          <p:nvPr/>
        </p:nvSpPr>
        <p:spPr>
          <a:xfrm>
            <a:off x="1434882" y="1993403"/>
            <a:ext cx="751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+mj-lt"/>
              </a:rPr>
              <a:t>pysty*</a:t>
            </a:r>
          </a:p>
        </p:txBody>
      </p:sp>
      <p:sp>
        <p:nvSpPr>
          <p:cNvPr id="117" name="Tekstiruutu 116">
            <a:extLst>
              <a:ext uri="{FF2B5EF4-FFF2-40B4-BE49-F238E27FC236}">
                <a16:creationId xmlns:a16="http://schemas.microsoft.com/office/drawing/2014/main" id="{4DFE231A-1DC8-478E-968D-4587FD6C661B}"/>
              </a:ext>
            </a:extLst>
          </p:cNvPr>
          <p:cNvSpPr txBox="1"/>
          <p:nvPr/>
        </p:nvSpPr>
        <p:spPr>
          <a:xfrm>
            <a:off x="3779646" y="1983373"/>
            <a:ext cx="158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+mj-lt"/>
              </a:rPr>
              <a:t>pysty 130 cm tai yli</a:t>
            </a:r>
          </a:p>
        </p:txBody>
      </p:sp>
      <p:sp>
        <p:nvSpPr>
          <p:cNvPr id="125" name="Tekstiruutu 124">
            <a:extLst>
              <a:ext uri="{FF2B5EF4-FFF2-40B4-BE49-F238E27FC236}">
                <a16:creationId xmlns:a16="http://schemas.microsoft.com/office/drawing/2014/main" id="{C9F1F607-555C-4F9E-9201-68EB2A20CFAE}"/>
              </a:ext>
            </a:extLst>
          </p:cNvPr>
          <p:cNvSpPr txBox="1"/>
          <p:nvPr/>
        </p:nvSpPr>
        <p:spPr>
          <a:xfrm>
            <a:off x="604888" y="4812812"/>
            <a:ext cx="42593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+mj-lt"/>
              </a:rPr>
              <a:t>Verryttelyesteiden korkeus</a:t>
            </a:r>
          </a:p>
          <a:p>
            <a:pPr algn="ctr"/>
            <a:endParaRPr lang="fi-FI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</a:rPr>
              <a:t>poniluokat: </a:t>
            </a:r>
            <a:r>
              <a:rPr lang="fi-FI" sz="1400" dirty="0" err="1">
                <a:latin typeface="+mj-lt"/>
              </a:rPr>
              <a:t>max</a:t>
            </a:r>
            <a:r>
              <a:rPr lang="fi-FI" sz="1400" dirty="0">
                <a:latin typeface="+mj-lt"/>
              </a:rPr>
              <a:t> luokan estekorkeus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</a:rPr>
              <a:t>muut: </a:t>
            </a:r>
            <a:r>
              <a:rPr lang="fi-FI" sz="1400" dirty="0" err="1">
                <a:latin typeface="+mj-lt"/>
              </a:rPr>
              <a:t>max</a:t>
            </a:r>
            <a:r>
              <a:rPr lang="fi-FI" sz="1400" dirty="0">
                <a:latin typeface="+mj-lt"/>
              </a:rPr>
              <a:t> luokan estekorkeus 120 cm asti</a:t>
            </a:r>
          </a:p>
          <a:p>
            <a:r>
              <a:rPr lang="fi-FI" sz="1400" dirty="0">
                <a:latin typeface="+mj-lt"/>
              </a:rPr>
              <a:t>       ja </a:t>
            </a:r>
            <a:r>
              <a:rPr lang="fi-FI" sz="1400" dirty="0" err="1">
                <a:latin typeface="+mj-lt"/>
              </a:rPr>
              <a:t>max</a:t>
            </a:r>
            <a:r>
              <a:rPr lang="fi-FI" sz="1400" dirty="0">
                <a:latin typeface="+mj-lt"/>
              </a:rPr>
              <a:t> 10 cm luokkakorkeuden yli 140 cm asti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</a:rPr>
              <a:t>Yli 140 cm: </a:t>
            </a:r>
            <a:r>
              <a:rPr lang="fi-FI" sz="1400" dirty="0" err="1">
                <a:latin typeface="+mj-lt"/>
              </a:rPr>
              <a:t>max</a:t>
            </a:r>
            <a:r>
              <a:rPr lang="fi-FI" sz="1400" dirty="0">
                <a:latin typeface="+mj-lt"/>
              </a:rPr>
              <a:t> 160 cm</a:t>
            </a:r>
          </a:p>
        </p:txBody>
      </p:sp>
      <p:cxnSp>
        <p:nvCxnSpPr>
          <p:cNvPr id="141" name="Suora nuoliyhdysviiva 140">
            <a:extLst>
              <a:ext uri="{FF2B5EF4-FFF2-40B4-BE49-F238E27FC236}">
                <a16:creationId xmlns:a16="http://schemas.microsoft.com/office/drawing/2014/main" id="{95AF107D-C9F5-47D3-9C6D-56D978A32401}"/>
              </a:ext>
            </a:extLst>
          </p:cNvPr>
          <p:cNvCxnSpPr>
            <a:cxnSpLocks/>
          </p:cNvCxnSpPr>
          <p:nvPr/>
        </p:nvCxnSpPr>
        <p:spPr>
          <a:xfrm flipH="1">
            <a:off x="7846782" y="3026069"/>
            <a:ext cx="197359" cy="3335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Vuokaaviosymboli: Liitin 145">
            <a:extLst>
              <a:ext uri="{FF2B5EF4-FFF2-40B4-BE49-F238E27FC236}">
                <a16:creationId xmlns:a16="http://schemas.microsoft.com/office/drawing/2014/main" id="{C2196C1A-E580-4297-AC05-B0ED468D76F5}"/>
              </a:ext>
            </a:extLst>
          </p:cNvPr>
          <p:cNvSpPr/>
          <p:nvPr/>
        </p:nvSpPr>
        <p:spPr>
          <a:xfrm>
            <a:off x="6589826" y="2924737"/>
            <a:ext cx="370591" cy="395813"/>
          </a:xfrm>
          <a:prstGeom prst="flowChartConnector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9" name="Vuokaaviosymboli: Liitin 168">
            <a:extLst>
              <a:ext uri="{FF2B5EF4-FFF2-40B4-BE49-F238E27FC236}">
                <a16:creationId xmlns:a16="http://schemas.microsoft.com/office/drawing/2014/main" id="{3F19DF58-FD6E-458F-AA0F-FB64530C88B4}"/>
              </a:ext>
            </a:extLst>
          </p:cNvPr>
          <p:cNvSpPr/>
          <p:nvPr/>
        </p:nvSpPr>
        <p:spPr>
          <a:xfrm>
            <a:off x="7207442" y="2265346"/>
            <a:ext cx="1475152" cy="1554805"/>
          </a:xfrm>
          <a:prstGeom prst="flowChartConnector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5" name="Tekstiruutu 184">
            <a:extLst>
              <a:ext uri="{FF2B5EF4-FFF2-40B4-BE49-F238E27FC236}">
                <a16:creationId xmlns:a16="http://schemas.microsoft.com/office/drawing/2014/main" id="{2F227340-C233-45C4-98E4-3EDFCE0A7E1B}"/>
              </a:ext>
            </a:extLst>
          </p:cNvPr>
          <p:cNvSpPr txBox="1"/>
          <p:nvPr/>
        </p:nvSpPr>
        <p:spPr>
          <a:xfrm>
            <a:off x="6389025" y="1986943"/>
            <a:ext cx="742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+mj-lt"/>
              </a:rPr>
              <a:t>ristikko</a:t>
            </a:r>
          </a:p>
        </p:txBody>
      </p:sp>
      <p:sp>
        <p:nvSpPr>
          <p:cNvPr id="186" name="Nuoli: Oikea 185">
            <a:extLst>
              <a:ext uri="{FF2B5EF4-FFF2-40B4-BE49-F238E27FC236}">
                <a16:creationId xmlns:a16="http://schemas.microsoft.com/office/drawing/2014/main" id="{5AC8F580-C443-4EF5-829F-1259543EF069}"/>
              </a:ext>
            </a:extLst>
          </p:cNvPr>
          <p:cNvSpPr/>
          <p:nvPr/>
        </p:nvSpPr>
        <p:spPr>
          <a:xfrm rot="19132292">
            <a:off x="3940530" y="3521120"/>
            <a:ext cx="342519" cy="307777"/>
          </a:xfrm>
          <a:prstGeom prst="rightArrow">
            <a:avLst>
              <a:gd name="adj1" fmla="val 24765"/>
              <a:gd name="adj2" fmla="val 470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0" name="Nuoli: Oikea 189">
            <a:extLst>
              <a:ext uri="{FF2B5EF4-FFF2-40B4-BE49-F238E27FC236}">
                <a16:creationId xmlns:a16="http://schemas.microsoft.com/office/drawing/2014/main" id="{471C1346-07D8-4AF2-B6C3-ECCF15877FBD}"/>
              </a:ext>
            </a:extLst>
          </p:cNvPr>
          <p:cNvSpPr/>
          <p:nvPr/>
        </p:nvSpPr>
        <p:spPr>
          <a:xfrm>
            <a:off x="897930" y="2930964"/>
            <a:ext cx="342519" cy="307777"/>
          </a:xfrm>
          <a:prstGeom prst="rightArrow">
            <a:avLst>
              <a:gd name="adj1" fmla="val 24765"/>
              <a:gd name="adj2" fmla="val 470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1" name="Nuoli: Oikea 190">
            <a:extLst>
              <a:ext uri="{FF2B5EF4-FFF2-40B4-BE49-F238E27FC236}">
                <a16:creationId xmlns:a16="http://schemas.microsoft.com/office/drawing/2014/main" id="{391B8A41-7594-4157-9199-D3762A236E09}"/>
              </a:ext>
            </a:extLst>
          </p:cNvPr>
          <p:cNvSpPr/>
          <p:nvPr/>
        </p:nvSpPr>
        <p:spPr>
          <a:xfrm>
            <a:off x="6210619" y="3013843"/>
            <a:ext cx="342519" cy="307777"/>
          </a:xfrm>
          <a:prstGeom prst="rightArrow">
            <a:avLst>
              <a:gd name="adj1" fmla="val 24765"/>
              <a:gd name="adj2" fmla="val 470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Kertomerkki 14">
            <a:extLst>
              <a:ext uri="{FF2B5EF4-FFF2-40B4-BE49-F238E27FC236}">
                <a16:creationId xmlns:a16="http://schemas.microsoft.com/office/drawing/2014/main" id="{3CB9F702-9395-47E0-8DBA-E7F13DFFADBC}"/>
              </a:ext>
            </a:extLst>
          </p:cNvPr>
          <p:cNvSpPr/>
          <p:nvPr/>
        </p:nvSpPr>
        <p:spPr>
          <a:xfrm>
            <a:off x="6637395" y="2339433"/>
            <a:ext cx="286439" cy="365125"/>
          </a:xfrm>
          <a:prstGeom prst="mathMultiply">
            <a:avLst>
              <a:gd name="adj1" fmla="val 6653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21" name="Suora nuoliyhdysviiva 220">
            <a:extLst>
              <a:ext uri="{FF2B5EF4-FFF2-40B4-BE49-F238E27FC236}">
                <a16:creationId xmlns:a16="http://schemas.microsoft.com/office/drawing/2014/main" id="{9D053EFA-FE75-40B4-9D51-D32345F9FFBA}"/>
              </a:ext>
            </a:extLst>
          </p:cNvPr>
          <p:cNvCxnSpPr>
            <a:cxnSpLocks/>
            <a:endCxn id="169" idx="2"/>
          </p:cNvCxnSpPr>
          <p:nvPr/>
        </p:nvCxnSpPr>
        <p:spPr>
          <a:xfrm flipV="1">
            <a:off x="6945495" y="3042749"/>
            <a:ext cx="261947" cy="36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kstiruutu 222">
            <a:extLst>
              <a:ext uri="{FF2B5EF4-FFF2-40B4-BE49-F238E27FC236}">
                <a16:creationId xmlns:a16="http://schemas.microsoft.com/office/drawing/2014/main" id="{1987D881-30B8-4902-94B5-CC4C6F639B2A}"/>
              </a:ext>
            </a:extLst>
          </p:cNvPr>
          <p:cNvSpPr txBox="1"/>
          <p:nvPr/>
        </p:nvSpPr>
        <p:spPr>
          <a:xfrm>
            <a:off x="360207" y="3838754"/>
            <a:ext cx="28458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+mj-lt"/>
              </a:rPr>
              <a:t>* Maapuomi pystyesteen takana vain jos myös edessä (ei koskaan okserissa)</a:t>
            </a:r>
          </a:p>
        </p:txBody>
      </p:sp>
      <p:sp>
        <p:nvSpPr>
          <p:cNvPr id="224" name="Tekstiruutu 223">
            <a:extLst>
              <a:ext uri="{FF2B5EF4-FFF2-40B4-BE49-F238E27FC236}">
                <a16:creationId xmlns:a16="http://schemas.microsoft.com/office/drawing/2014/main" id="{9DF8D1E6-BEC3-4D56-AAFB-F92AD9DC09A1}"/>
              </a:ext>
            </a:extLst>
          </p:cNvPr>
          <p:cNvSpPr txBox="1"/>
          <p:nvPr/>
        </p:nvSpPr>
        <p:spPr>
          <a:xfrm>
            <a:off x="5847630" y="3859755"/>
            <a:ext cx="32305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+mj-lt"/>
              </a:rPr>
              <a:t>Puomien on voitava pudota yksittäin.</a:t>
            </a:r>
          </a:p>
          <a:p>
            <a:pPr algn="ctr"/>
            <a:r>
              <a:rPr lang="fi-FI" sz="1400" dirty="0"/>
              <a:t>Ristikon puomien yläpää </a:t>
            </a:r>
            <a:r>
              <a:rPr lang="fi-FI" sz="1400" dirty="0" err="1"/>
              <a:t>max</a:t>
            </a:r>
            <a:r>
              <a:rPr lang="fi-FI" sz="1400" dirty="0"/>
              <a:t> aina 130 cm</a:t>
            </a:r>
            <a:br>
              <a:rPr lang="fi-FI" sz="1400" dirty="0">
                <a:latin typeface="+mj-lt"/>
              </a:rPr>
            </a:br>
            <a:endParaRPr lang="fi-FI" sz="1400" dirty="0">
              <a:latin typeface="+mj-lt"/>
            </a:endParaRPr>
          </a:p>
        </p:txBody>
      </p:sp>
      <p:sp>
        <p:nvSpPr>
          <p:cNvPr id="241" name="Nuoli: Oikea 240">
            <a:extLst>
              <a:ext uri="{FF2B5EF4-FFF2-40B4-BE49-F238E27FC236}">
                <a16:creationId xmlns:a16="http://schemas.microsoft.com/office/drawing/2014/main" id="{7D90779A-3106-4D19-B6D3-FBBDBD232672}"/>
              </a:ext>
            </a:extLst>
          </p:cNvPr>
          <p:cNvSpPr/>
          <p:nvPr/>
        </p:nvSpPr>
        <p:spPr>
          <a:xfrm rot="19559130">
            <a:off x="6598179" y="5604378"/>
            <a:ext cx="342519" cy="307777"/>
          </a:xfrm>
          <a:prstGeom prst="rightArrow">
            <a:avLst>
              <a:gd name="adj1" fmla="val 24765"/>
              <a:gd name="adj2" fmla="val 470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44" name="Suora yhdysviiva 243">
            <a:extLst>
              <a:ext uri="{FF2B5EF4-FFF2-40B4-BE49-F238E27FC236}">
                <a16:creationId xmlns:a16="http://schemas.microsoft.com/office/drawing/2014/main" id="{08C40833-3808-41D6-8C4D-7DF420F7DAAC}"/>
              </a:ext>
            </a:extLst>
          </p:cNvPr>
          <p:cNvCxnSpPr>
            <a:cxnSpLocks/>
          </p:cNvCxnSpPr>
          <p:nvPr/>
        </p:nvCxnSpPr>
        <p:spPr>
          <a:xfrm>
            <a:off x="8145511" y="3112898"/>
            <a:ext cx="89967" cy="517116"/>
          </a:xfrm>
          <a:prstGeom prst="line">
            <a:avLst/>
          </a:prstGeom>
          <a:ln w="2444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Vuokaaviosymboli: Liitin 245">
            <a:extLst>
              <a:ext uri="{FF2B5EF4-FFF2-40B4-BE49-F238E27FC236}">
                <a16:creationId xmlns:a16="http://schemas.microsoft.com/office/drawing/2014/main" id="{92BCBC9C-71CB-4065-9AAA-1F1CB0BAAA11}"/>
              </a:ext>
            </a:extLst>
          </p:cNvPr>
          <p:cNvSpPr/>
          <p:nvPr/>
        </p:nvSpPr>
        <p:spPr>
          <a:xfrm>
            <a:off x="7713093" y="3584337"/>
            <a:ext cx="252105" cy="24572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47" name="Vuokaaviosymboli: Liitin 246">
            <a:extLst>
              <a:ext uri="{FF2B5EF4-FFF2-40B4-BE49-F238E27FC236}">
                <a16:creationId xmlns:a16="http://schemas.microsoft.com/office/drawing/2014/main" id="{6CCDF0FE-657F-4DA7-93C0-F59DE6C83D5E}"/>
              </a:ext>
            </a:extLst>
          </p:cNvPr>
          <p:cNvSpPr/>
          <p:nvPr/>
        </p:nvSpPr>
        <p:spPr>
          <a:xfrm>
            <a:off x="8110355" y="3492207"/>
            <a:ext cx="252105" cy="24572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3" name="Tekstiruutu 242">
            <a:extLst>
              <a:ext uri="{FF2B5EF4-FFF2-40B4-BE49-F238E27FC236}">
                <a16:creationId xmlns:a16="http://schemas.microsoft.com/office/drawing/2014/main" id="{EB236A84-5D1B-4CD3-9FF5-1930454FCD4E}"/>
              </a:ext>
            </a:extLst>
          </p:cNvPr>
          <p:cNvSpPr txBox="1"/>
          <p:nvPr/>
        </p:nvSpPr>
        <p:spPr>
          <a:xfrm rot="21213380">
            <a:off x="7497475" y="3063071"/>
            <a:ext cx="1068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+mj-lt"/>
              </a:rPr>
              <a:t>min 10 cm</a:t>
            </a:r>
          </a:p>
        </p:txBody>
      </p:sp>
      <p:sp>
        <p:nvSpPr>
          <p:cNvPr id="250" name="Tekstiruutu 249">
            <a:extLst>
              <a:ext uri="{FF2B5EF4-FFF2-40B4-BE49-F238E27FC236}">
                <a16:creationId xmlns:a16="http://schemas.microsoft.com/office/drawing/2014/main" id="{05979589-AF92-4305-9F82-B3A960DBA242}"/>
              </a:ext>
            </a:extLst>
          </p:cNvPr>
          <p:cNvSpPr txBox="1"/>
          <p:nvPr/>
        </p:nvSpPr>
        <p:spPr>
          <a:xfrm>
            <a:off x="5589073" y="4543876"/>
            <a:ext cx="1287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+mj-lt"/>
              </a:rPr>
              <a:t>pysty/okseri</a:t>
            </a:r>
          </a:p>
        </p:txBody>
      </p:sp>
      <p:sp>
        <p:nvSpPr>
          <p:cNvPr id="251" name="Tekstiruutu 250">
            <a:extLst>
              <a:ext uri="{FF2B5EF4-FFF2-40B4-BE49-F238E27FC236}">
                <a16:creationId xmlns:a16="http://schemas.microsoft.com/office/drawing/2014/main" id="{26E2EBE1-4B20-4D80-B27F-062A1FAE252A}"/>
              </a:ext>
            </a:extLst>
          </p:cNvPr>
          <p:cNvSpPr txBox="1"/>
          <p:nvPr/>
        </p:nvSpPr>
        <p:spPr>
          <a:xfrm>
            <a:off x="3007573" y="3867404"/>
            <a:ext cx="28458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+mj-lt"/>
              </a:rPr>
              <a:t>Vähintään kaksi puomia,</a:t>
            </a:r>
          </a:p>
          <a:p>
            <a:pPr algn="ctr"/>
            <a:r>
              <a:rPr lang="fi-FI" sz="1400" dirty="0">
                <a:latin typeface="+mj-lt"/>
              </a:rPr>
              <a:t>alemman puomin ainakin</a:t>
            </a:r>
          </a:p>
          <a:p>
            <a:pPr algn="ctr"/>
            <a:r>
              <a:rPr lang="fi-FI" sz="1400" dirty="0">
                <a:latin typeface="+mj-lt"/>
              </a:rPr>
              <a:t>toinen pää kannattimessa </a:t>
            </a:r>
          </a:p>
        </p:txBody>
      </p:sp>
      <p:cxnSp>
        <p:nvCxnSpPr>
          <p:cNvPr id="85" name="Suora yhdysviiva 84">
            <a:extLst>
              <a:ext uri="{FF2B5EF4-FFF2-40B4-BE49-F238E27FC236}">
                <a16:creationId xmlns:a16="http://schemas.microsoft.com/office/drawing/2014/main" id="{2A3356CE-64D9-4828-BE5E-F284E2B3BB41}"/>
              </a:ext>
            </a:extLst>
          </p:cNvPr>
          <p:cNvCxnSpPr>
            <a:cxnSpLocks/>
          </p:cNvCxnSpPr>
          <p:nvPr/>
        </p:nvCxnSpPr>
        <p:spPr>
          <a:xfrm>
            <a:off x="4172571" y="2265346"/>
            <a:ext cx="0" cy="846612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uora yhdysviiva 86">
            <a:extLst>
              <a:ext uri="{FF2B5EF4-FFF2-40B4-BE49-F238E27FC236}">
                <a16:creationId xmlns:a16="http://schemas.microsoft.com/office/drawing/2014/main" id="{5A7AA3EE-E32A-485C-9F2C-A84459594755}"/>
              </a:ext>
            </a:extLst>
          </p:cNvPr>
          <p:cNvCxnSpPr>
            <a:cxnSpLocks/>
          </p:cNvCxnSpPr>
          <p:nvPr/>
        </p:nvCxnSpPr>
        <p:spPr>
          <a:xfrm>
            <a:off x="4920717" y="2869110"/>
            <a:ext cx="0" cy="846612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Kertomerkki 88">
            <a:extLst>
              <a:ext uri="{FF2B5EF4-FFF2-40B4-BE49-F238E27FC236}">
                <a16:creationId xmlns:a16="http://schemas.microsoft.com/office/drawing/2014/main" id="{20BD72E9-B7CB-44BC-AA9C-73ED5C99346C}"/>
              </a:ext>
            </a:extLst>
          </p:cNvPr>
          <p:cNvSpPr/>
          <p:nvPr/>
        </p:nvSpPr>
        <p:spPr>
          <a:xfrm>
            <a:off x="3929323" y="2982407"/>
            <a:ext cx="474757" cy="319305"/>
          </a:xfrm>
          <a:prstGeom prst="mathMultiply">
            <a:avLst>
              <a:gd name="adj1" fmla="val 6653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0" name="Kertomerkki 89">
            <a:extLst>
              <a:ext uri="{FF2B5EF4-FFF2-40B4-BE49-F238E27FC236}">
                <a16:creationId xmlns:a16="http://schemas.microsoft.com/office/drawing/2014/main" id="{1D93808F-F600-47E7-83E1-C69EB5F6A479}"/>
              </a:ext>
            </a:extLst>
          </p:cNvPr>
          <p:cNvSpPr/>
          <p:nvPr/>
        </p:nvSpPr>
        <p:spPr>
          <a:xfrm>
            <a:off x="4675893" y="3551775"/>
            <a:ext cx="474757" cy="319305"/>
          </a:xfrm>
          <a:prstGeom prst="mathMultiply">
            <a:avLst>
              <a:gd name="adj1" fmla="val 6653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78" name="Suora yhdysviiva 77">
            <a:extLst>
              <a:ext uri="{FF2B5EF4-FFF2-40B4-BE49-F238E27FC236}">
                <a16:creationId xmlns:a16="http://schemas.microsoft.com/office/drawing/2014/main" id="{A132AE61-8B1B-44E9-B5D1-41B1F6D5C38E}"/>
              </a:ext>
            </a:extLst>
          </p:cNvPr>
          <p:cNvCxnSpPr>
            <a:cxnSpLocks/>
          </p:cNvCxnSpPr>
          <p:nvPr/>
        </p:nvCxnSpPr>
        <p:spPr>
          <a:xfrm flipH="1">
            <a:off x="7733931" y="5154689"/>
            <a:ext cx="1039" cy="994384"/>
          </a:xfrm>
          <a:prstGeom prst="line">
            <a:avLst/>
          </a:prstGeom>
          <a:ln w="412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103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B2C9815-4BA3-4AEF-854A-38CCCCFC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89F-802D-490F-9D97-4C099751DFF0}" type="datetime1">
              <a:rPr lang="fi-FI" smtClean="0">
                <a:solidFill>
                  <a:schemeClr val="accent1">
                    <a:lumMod val="50000"/>
                  </a:schemeClr>
                </a:solidFill>
              </a:rPr>
              <a:t>4.1.2024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0E13716-AF26-4E7D-885B-907923AFC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chemeClr val="accent1">
                    <a:lumMod val="50000"/>
                  </a:schemeClr>
                </a:solidFill>
              </a:rPr>
              <a:t>ER Sääntökoulutus A-E 2024 </a:t>
            </a:r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D8008B-ACBE-412E-BD9E-BFD81C6D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573-C851-40D4-AD37-49EBEBA48FBA}" type="slidenum">
              <a:rPr lang="fi-FI" smtClean="0">
                <a:solidFill>
                  <a:schemeClr val="accent1">
                    <a:lumMod val="50000"/>
                  </a:schemeClr>
                </a:solidFill>
              </a:rPr>
              <a:t>17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2D830F5-5413-4469-8F68-56986A60A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726" y="419933"/>
            <a:ext cx="660382" cy="679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25A80807-462D-4CC0-A247-794B21E0F460}"/>
              </a:ext>
            </a:extLst>
          </p:cNvPr>
          <p:cNvSpPr txBox="1">
            <a:spLocks/>
          </p:cNvSpPr>
          <p:nvPr/>
        </p:nvSpPr>
        <p:spPr>
          <a:xfrm>
            <a:off x="604892" y="419932"/>
            <a:ext cx="7772400" cy="1059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</a:rPr>
              <a:t>SÄÄNTÖKOULUTUS 2024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207ECD74-BEC4-47CC-8122-677B3C6A4AF7}"/>
              </a:ext>
            </a:extLst>
          </p:cNvPr>
          <p:cNvSpPr txBox="1">
            <a:spLocks/>
          </p:cNvSpPr>
          <p:nvPr/>
        </p:nvSpPr>
        <p:spPr>
          <a:xfrm>
            <a:off x="604892" y="816307"/>
            <a:ext cx="6858000" cy="4501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Evitskogin Ratsastajat ry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D713910-7B15-4A6F-B965-4BA33D253F03}"/>
              </a:ext>
            </a:extLst>
          </p:cNvPr>
          <p:cNvSpPr txBox="1"/>
          <p:nvPr/>
        </p:nvSpPr>
        <p:spPr>
          <a:xfrm>
            <a:off x="604891" y="1236267"/>
            <a:ext cx="809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TURVALLISESTI KISAMATKALLA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71B6D1A-8009-4C02-809E-889B2E0A4C8C}"/>
              </a:ext>
            </a:extLst>
          </p:cNvPr>
          <p:cNvSpPr txBox="1"/>
          <p:nvPr/>
        </p:nvSpPr>
        <p:spPr>
          <a:xfrm>
            <a:off x="604890" y="1662793"/>
            <a:ext cx="52540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Varaa riittävästi aikaa.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Tee muistilista tavaroista.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Jäsenkortti, kilpailunumero, </a:t>
            </a:r>
            <a:r>
              <a:rPr lang="fi-FI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rekisterikirja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ja </a:t>
            </a:r>
            <a:r>
              <a:rPr lang="fi-FI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rokotustodistus,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kuvat rokotushistoriasta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Valmentaja ja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groomi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mukaan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Muista juottaa hevonen.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Älä unohda itse syödä ja juoda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Ota mukaan varasuitset ja –riimu.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Vettä/ämpäri, sieni, satulasaippua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Nurmikisoihin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hokit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+ työkalut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Riittävästi vaatetta molemmille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Älä jätä hevosta yksin traileriin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Muista jälkihuolto, jalkojen kylmäys,</a:t>
            </a:r>
            <a:b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hevosen taluttaminen kuljetuksen</a:t>
            </a:r>
            <a:b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jälkeen…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9C41D50-0A86-452D-9F78-C393FFB02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810" y="2937188"/>
            <a:ext cx="4050250" cy="3034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79A95E07-DD81-433A-9FC8-CDAB7EF2F7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7849" y="566417"/>
            <a:ext cx="1640201" cy="2192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97AB7725-915E-4008-A0F7-4F618FF0C725}"/>
              </a:ext>
            </a:extLst>
          </p:cNvPr>
          <p:cNvSpPr txBox="1"/>
          <p:nvPr/>
        </p:nvSpPr>
        <p:spPr>
          <a:xfrm>
            <a:off x="7326494" y="1657665"/>
            <a:ext cx="1328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7"/>
              </a:rPr>
              <a:t>Kuljetus</a:t>
            </a:r>
            <a:endParaRPr lang="fi-FI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0382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B2C9815-4BA3-4AEF-854A-38CCCCFC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6C18-7283-475E-A046-521131020022}" type="datetime1">
              <a:rPr lang="fi-FI" smtClean="0">
                <a:solidFill>
                  <a:schemeClr val="accent1">
                    <a:lumMod val="50000"/>
                  </a:schemeClr>
                </a:solidFill>
              </a:rPr>
              <a:t>4.1.2024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0E13716-AF26-4E7D-885B-907923AFC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chemeClr val="accent1">
                    <a:lumMod val="50000"/>
                  </a:schemeClr>
                </a:solidFill>
              </a:rPr>
              <a:t>ER Sääntökoulutus A-E 2024 </a:t>
            </a:r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D8008B-ACBE-412E-BD9E-BFD81C6D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573-C851-40D4-AD37-49EBEBA48FBA}" type="slidenum">
              <a:rPr lang="fi-FI" smtClean="0">
                <a:solidFill>
                  <a:schemeClr val="accent1">
                    <a:lumMod val="50000"/>
                  </a:schemeClr>
                </a:solidFill>
              </a:rPr>
              <a:t>18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2D830F5-5413-4469-8F68-56986A60A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726" y="419933"/>
            <a:ext cx="660382" cy="679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25A80807-462D-4CC0-A247-794B21E0F460}"/>
              </a:ext>
            </a:extLst>
          </p:cNvPr>
          <p:cNvSpPr txBox="1">
            <a:spLocks/>
          </p:cNvSpPr>
          <p:nvPr/>
        </p:nvSpPr>
        <p:spPr>
          <a:xfrm>
            <a:off x="604892" y="419932"/>
            <a:ext cx="7772400" cy="1059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</a:rPr>
              <a:t>SÄÄNTÖKOULUTUS 2024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207ECD74-BEC4-47CC-8122-677B3C6A4AF7}"/>
              </a:ext>
            </a:extLst>
          </p:cNvPr>
          <p:cNvSpPr txBox="1">
            <a:spLocks/>
          </p:cNvSpPr>
          <p:nvPr/>
        </p:nvSpPr>
        <p:spPr>
          <a:xfrm>
            <a:off x="604892" y="816307"/>
            <a:ext cx="6858000" cy="4501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Evitskogin Ratsastajat ry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D713910-7B15-4A6F-B965-4BA33D253F03}"/>
              </a:ext>
            </a:extLst>
          </p:cNvPr>
          <p:cNvSpPr txBox="1"/>
          <p:nvPr/>
        </p:nvSpPr>
        <p:spPr>
          <a:xfrm>
            <a:off x="604891" y="1236267"/>
            <a:ext cx="809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LÄHDELUETTELO: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71B6D1A-8009-4C02-809E-889B2E0A4C8C}"/>
              </a:ext>
            </a:extLst>
          </p:cNvPr>
          <p:cNvSpPr txBox="1"/>
          <p:nvPr/>
        </p:nvSpPr>
        <p:spPr>
          <a:xfrm>
            <a:off x="604889" y="1662793"/>
            <a:ext cx="832956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SRL: Kilpailusäännöt 2022 </a:t>
            </a:r>
            <a:r>
              <a:rPr lang="fi-FI" sz="1400" b="1" dirty="0">
                <a:latin typeface="+mj-lt"/>
                <a:hlinkClick r:id="rId5"/>
              </a:rPr>
              <a:t>https://www.ratsastus.fi/materiaalit/kilpailusaannot/</a:t>
            </a:r>
            <a:endParaRPr lang="fi-FI" sz="14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SRL:  </a:t>
            </a:r>
            <a:r>
              <a:rPr lang="fi-FI" sz="1400" b="1" dirty="0">
                <a:solidFill>
                  <a:schemeClr val="accent6">
                    <a:lumMod val="75000"/>
                  </a:schemeClr>
                </a:solidFill>
                <a:latin typeface="+mj-lt"/>
                <a:hlinkClick r:id="rId6"/>
              </a:rPr>
              <a:t>Ratsastajan opas kilpailumaailmaan 2024</a:t>
            </a:r>
            <a:endParaRPr lang="fi-FI" sz="14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SRL: Kilpailu ja valmennus </a:t>
            </a:r>
            <a:r>
              <a:rPr lang="fi-FI" sz="1400" b="1" dirty="0">
                <a:latin typeface="+mj-lt"/>
                <a:hlinkClick r:id="rId7"/>
              </a:rPr>
              <a:t>https://www.ratsastus.fi/kilpailu-ja-valmennus/</a:t>
            </a:r>
            <a:endParaRPr lang="fi-FI" sz="14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latin typeface="+mj-lt"/>
              </a:rPr>
              <a:t>SRL: </a:t>
            </a:r>
            <a:r>
              <a:rPr lang="fi-FI" sz="1400" b="1" dirty="0">
                <a:latin typeface="+mj-lt"/>
                <a:hlinkClick r:id="rId8"/>
              </a:rPr>
              <a:t>Rokotusmääräykset</a:t>
            </a:r>
            <a:r>
              <a:rPr lang="fi-FI" sz="1400" dirty="0">
                <a:latin typeface="+mj-lt"/>
              </a:rPr>
              <a:t> </a:t>
            </a:r>
            <a:r>
              <a:rPr lang="fi-FI" sz="1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KS I Yleiset kilpailusäännöt </a:t>
            </a:r>
            <a:r>
              <a:rPr lang="fi-FI" sz="1400" dirty="0">
                <a:latin typeface="+mj-lt"/>
              </a:rPr>
              <a:t>s. 64 Liite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SRL: </a:t>
            </a:r>
            <a:r>
              <a:rPr lang="fi-FI" sz="1400" b="1" dirty="0">
                <a:solidFill>
                  <a:schemeClr val="accent5">
                    <a:lumMod val="75000"/>
                  </a:schemeClr>
                </a:solidFill>
                <a:latin typeface="+mj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Kouluratsastuksen varusteliite</a:t>
            </a:r>
            <a:r>
              <a:rPr lang="fi-FI" sz="1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fi-FI" sz="1400" dirty="0">
                <a:latin typeface="+mj-lt"/>
              </a:rPr>
              <a:t>ja </a:t>
            </a:r>
            <a:r>
              <a:rPr lang="fi-FI" sz="1400" b="1" dirty="0">
                <a:latin typeface="+mj-lt"/>
                <a:hlinkClick r:id="rId10"/>
              </a:rPr>
              <a:t>Kuolainliite</a:t>
            </a:r>
            <a:endParaRPr lang="fi-FI" sz="14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Lastaus ja kuljetus: </a:t>
            </a:r>
            <a:r>
              <a:rPr lang="fi-FI" sz="1400" b="1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11"/>
              </a:rPr>
              <a:t>hevoseni.fi</a:t>
            </a:r>
            <a:endParaRPr lang="fi-FI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FEI: </a:t>
            </a:r>
            <a:r>
              <a:rPr lang="fi-FI" sz="1400" b="1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12"/>
              </a:rPr>
              <a:t>https://inside.fei.org/fei/cleansport/horses</a:t>
            </a:r>
            <a:endParaRPr lang="fi-FI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WADA: Kiellettyjen aineiden lista urheilijat: </a:t>
            </a:r>
            <a:r>
              <a:rPr lang="fi-FI" sz="1400" b="1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13"/>
              </a:rPr>
              <a:t>https://www.wada-ama.org/sites/default/files/resources/files/2022list_final_en_0.pdf</a:t>
            </a:r>
            <a:endParaRPr lang="fi-FI" sz="14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SUEK ry:</a:t>
            </a:r>
            <a:r>
              <a:rPr lang="fi-FI" sz="1400" b="1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14"/>
              </a:rPr>
              <a:t> www.suek.fi/Erivapaus lääkkeiden käytössä</a:t>
            </a:r>
            <a:endParaRPr lang="fi-FI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KAMU: </a:t>
            </a:r>
            <a:r>
              <a:rPr lang="fi-FI" sz="1400" b="1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15"/>
              </a:rPr>
              <a:t>Lääkkeiden dopingluokitukset</a:t>
            </a:r>
            <a:endParaRPr lang="fi-FI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Suomen Hippos ry: </a:t>
            </a:r>
            <a:r>
              <a:rPr lang="fi-FI" sz="1400" b="1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16"/>
              </a:rPr>
              <a:t>www.hippos.fi</a:t>
            </a:r>
            <a:r>
              <a:rPr lang="fi-FI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fi-FI" sz="1400" b="1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17"/>
              </a:rPr>
              <a:t>HEPPA-tietojärjestelmä</a:t>
            </a:r>
            <a:r>
              <a:rPr lang="fi-FI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Facebook: RIDE, </a:t>
            </a:r>
            <a:r>
              <a:rPr lang="fi-FI" sz="1400" b="1" dirty="0" err="1">
                <a:solidFill>
                  <a:schemeClr val="accent1">
                    <a:lumMod val="50000"/>
                  </a:schemeClr>
                </a:solidFill>
                <a:latin typeface="+mj-lt"/>
                <a:hlinkClick r:id="rId18"/>
              </a:rPr>
              <a:t>Hairnet</a:t>
            </a:r>
            <a:r>
              <a:rPr lang="fi-FI" sz="1400" b="1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18"/>
              </a:rPr>
              <a:t> </a:t>
            </a:r>
            <a:r>
              <a:rPr lang="fi-FI" sz="1400" b="1" dirty="0" err="1">
                <a:solidFill>
                  <a:schemeClr val="accent1">
                    <a:lumMod val="50000"/>
                  </a:schemeClr>
                </a:solidFill>
                <a:latin typeface="+mj-lt"/>
                <a:hlinkClick r:id="rId18"/>
              </a:rPr>
              <a:t>problems</a:t>
            </a:r>
            <a:r>
              <a:rPr lang="fi-FI" sz="1400" b="1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18"/>
              </a:rPr>
              <a:t>?</a:t>
            </a:r>
            <a:endParaRPr lang="fi-FI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Evitskogin ratsastajat ry: </a:t>
            </a:r>
            <a:r>
              <a:rPr lang="fi-FI" sz="1400" b="1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19"/>
              </a:rPr>
              <a:t>www.er.sporttisaitti.com</a:t>
            </a:r>
            <a:r>
              <a:rPr lang="fi-FI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012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B2C9815-4BA3-4AEF-854A-38CCCCFC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3DB29-7669-48B4-934B-89D4E27AE909}" type="datetime1">
              <a:rPr lang="fi-FI" smtClean="0">
                <a:solidFill>
                  <a:schemeClr val="accent1">
                    <a:lumMod val="50000"/>
                  </a:schemeClr>
                </a:solidFill>
              </a:rPr>
              <a:t>4.1.2024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0E13716-AF26-4E7D-885B-907923AFC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>
                    <a:lumMod val="50000"/>
                  </a:schemeClr>
                </a:solidFill>
              </a:rPr>
              <a:t>ER Sääntökoulutus A-E 2024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D8008B-ACBE-412E-BD9E-BFD81C6D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573-C851-40D4-AD37-49EBEBA48FBA}" type="slidenum">
              <a:rPr lang="fi-FI" smtClean="0">
                <a:solidFill>
                  <a:schemeClr val="accent1">
                    <a:lumMod val="50000"/>
                  </a:schemeClr>
                </a:solidFill>
              </a:rPr>
              <a:t>2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2D830F5-5413-4469-8F68-56986A60A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726" y="419933"/>
            <a:ext cx="660382" cy="679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25A80807-462D-4CC0-A247-794B21E0F460}"/>
              </a:ext>
            </a:extLst>
          </p:cNvPr>
          <p:cNvSpPr txBox="1">
            <a:spLocks/>
          </p:cNvSpPr>
          <p:nvPr/>
        </p:nvSpPr>
        <p:spPr>
          <a:xfrm>
            <a:off x="604892" y="419932"/>
            <a:ext cx="7772400" cy="1059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</a:rPr>
              <a:t>SÄÄNTÖKOULUTUS 2024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207ECD74-BEC4-47CC-8122-677B3C6A4AF7}"/>
              </a:ext>
            </a:extLst>
          </p:cNvPr>
          <p:cNvSpPr txBox="1">
            <a:spLocks/>
          </p:cNvSpPr>
          <p:nvPr/>
        </p:nvSpPr>
        <p:spPr>
          <a:xfrm>
            <a:off x="604892" y="816307"/>
            <a:ext cx="6858000" cy="4501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dirty="0">
                <a:solidFill>
                  <a:schemeClr val="accent1">
                    <a:lumMod val="50000"/>
                  </a:schemeClr>
                </a:solidFill>
              </a:rPr>
              <a:t>Evitskogin Ratsastajat ry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4ED82896-B78C-4249-A5C2-B3C9AC460600}"/>
              </a:ext>
            </a:extLst>
          </p:cNvPr>
          <p:cNvSpPr txBox="1"/>
          <p:nvPr/>
        </p:nvSpPr>
        <p:spPr>
          <a:xfrm>
            <a:off x="618682" y="1441085"/>
            <a:ext cx="43806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Kenelle sääntökoulutuksesta on hyötyä?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Kilpailijalle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Alle 15 v huoltajille* ja vastuuhenkilöille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Groomeille</a:t>
            </a:r>
            <a:endParaRPr lang="fi-FI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Kaikille ratsastajille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Kilpailujärjestäjille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Kaikille lajista kiinnostuneille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D713910-7B15-4A6F-B965-4BA33D253F03}"/>
              </a:ext>
            </a:extLst>
          </p:cNvPr>
          <p:cNvSpPr txBox="1"/>
          <p:nvPr/>
        </p:nvSpPr>
        <p:spPr>
          <a:xfrm>
            <a:off x="628650" y="3532284"/>
            <a:ext cx="413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C00000"/>
                </a:solidFill>
                <a:latin typeface="+mj-lt"/>
              </a:rPr>
              <a:t>Kaiken hevosten kanssa tapahtuvan toiminnan ydin on</a:t>
            </a:r>
          </a:p>
          <a:p>
            <a:r>
              <a:rPr lang="fi-FI" sz="2800" dirty="0">
                <a:solidFill>
                  <a:srgbClr val="C00000"/>
                </a:solidFill>
                <a:latin typeface="+mj-lt"/>
              </a:rPr>
              <a:t>HORSEMANSHIP*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9C665FF9-5A61-441B-88CF-DFE5C6C4E444}"/>
              </a:ext>
            </a:extLst>
          </p:cNvPr>
          <p:cNvSpPr txBox="1"/>
          <p:nvPr/>
        </p:nvSpPr>
        <p:spPr>
          <a:xfrm>
            <a:off x="628650" y="4665183"/>
            <a:ext cx="75789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Ratsastus ja kilpaileminen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Kilpaileminen oikealla tasolla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Käsitys omista taidoista ja edellytyksistä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Aina hevosen ehdoilla***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5"/>
              </a:rPr>
              <a:t>www.er.sporttisaitti.com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ER:n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nettisivuilta löydät tarvittavat ohjeet ja linkit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DBE490CD-398E-4521-82BA-D404F5AFBA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0872" y="1404226"/>
            <a:ext cx="3124478" cy="423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957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B2C9815-4BA3-4AEF-854A-38CCCCFC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9BE25-0AC2-4ACB-8C2D-079AF524D9A4}" type="datetime1">
              <a:rPr lang="fi-FI" smtClean="0">
                <a:solidFill>
                  <a:schemeClr val="accent1">
                    <a:lumMod val="50000"/>
                  </a:schemeClr>
                </a:solidFill>
              </a:rPr>
              <a:t>4.1.2024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0E13716-AF26-4E7D-885B-907923AFC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chemeClr val="accent1">
                    <a:lumMod val="50000"/>
                  </a:schemeClr>
                </a:solidFill>
              </a:rPr>
              <a:t>ER Sääntökoulutus A-E 2024 </a:t>
            </a:r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D8008B-ACBE-412E-BD9E-BFD81C6D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573-C851-40D4-AD37-49EBEBA48FBA}" type="slidenum">
              <a:rPr lang="fi-FI" smtClean="0">
                <a:solidFill>
                  <a:schemeClr val="accent1">
                    <a:lumMod val="50000"/>
                  </a:schemeClr>
                </a:solidFill>
              </a:rPr>
              <a:t>3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2D830F5-5413-4469-8F68-56986A60A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726" y="419933"/>
            <a:ext cx="660382" cy="679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25A80807-462D-4CC0-A247-794B21E0F460}"/>
              </a:ext>
            </a:extLst>
          </p:cNvPr>
          <p:cNvSpPr txBox="1">
            <a:spLocks/>
          </p:cNvSpPr>
          <p:nvPr/>
        </p:nvSpPr>
        <p:spPr>
          <a:xfrm>
            <a:off x="604892" y="419932"/>
            <a:ext cx="7772400" cy="1059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</a:rPr>
              <a:t>SÄÄNTÖKOULUTUS 2024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207ECD74-BEC4-47CC-8122-677B3C6A4AF7}"/>
              </a:ext>
            </a:extLst>
          </p:cNvPr>
          <p:cNvSpPr txBox="1">
            <a:spLocks/>
          </p:cNvSpPr>
          <p:nvPr/>
        </p:nvSpPr>
        <p:spPr>
          <a:xfrm>
            <a:off x="604892" y="816307"/>
            <a:ext cx="6858000" cy="4501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dirty="0">
                <a:solidFill>
                  <a:schemeClr val="accent1">
                    <a:lumMod val="50000"/>
                  </a:schemeClr>
                </a:solidFill>
              </a:rPr>
              <a:t>Evitskogin Ratsastajat ry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9C665FF9-5A61-441B-88CF-DFE5C6C4E444}"/>
              </a:ext>
            </a:extLst>
          </p:cNvPr>
          <p:cNvSpPr txBox="1"/>
          <p:nvPr/>
        </p:nvSpPr>
        <p:spPr>
          <a:xfrm>
            <a:off x="560916" y="1266418"/>
            <a:ext cx="7816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MIKSI PITÄÄ OLLA KILPAILUSÄÄNNÖT?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Niillä varmistetaan tasapuolisuus, oikeudenmukaisuus ja turvallisuus sekä hevosen hyvinvointi.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SRL:n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kilpailusäännöt, Yleiset kilpailusäännöt KS I + lajisäännöt KS II –IX*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Perustuvat FEI**:n sääntöihin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170B616-12CE-46C1-A61C-3FF72DD92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54" y="3009191"/>
            <a:ext cx="1526912" cy="571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5D06794-2A84-42A5-B046-2EC7BF19C7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" y="4038180"/>
            <a:ext cx="1526912" cy="571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3372469-81BE-43BA-B610-B56784D115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477" y="5101995"/>
            <a:ext cx="1521085" cy="553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4ED82896-B78C-4249-A5C2-B3C9AC460600}"/>
              </a:ext>
            </a:extLst>
          </p:cNvPr>
          <p:cNvSpPr txBox="1"/>
          <p:nvPr/>
        </p:nvSpPr>
        <p:spPr>
          <a:xfrm>
            <a:off x="2297106" y="2828943"/>
            <a:ext cx="65610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JÄSENMAKSUT, LUVAT, VAKUUTUKSET, ROKOTUKSET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Mitä lupaa haet ja mikä on jäsenlajisi?***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SRL:n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jäsenetuihin kuuluu tapaturmavakuutus, joka on voimassa myös muulloin kuin kilpailuissa. 30 € lisämaksulla siihen saa vielä lisävakuutuksen Pohjolassa. Sen saat ostettua </a:t>
            </a:r>
            <a:r>
              <a:rPr lang="fi-FI" b="1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8"/>
              </a:rPr>
              <a:t>täältä</a:t>
            </a:r>
            <a:endParaRPr lang="fi-FI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Aloita kilpailukausi maksamalla jäsenmaksusi </a:t>
            </a:r>
            <a:r>
              <a:rPr lang="fi-FI" b="1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9"/>
              </a:rPr>
              <a:t>täältä</a:t>
            </a:r>
            <a:endParaRPr lang="fi-FI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Vasta sen jälkeen voi hakea kilpailulupaa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SRL:n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sivuilta </a:t>
            </a:r>
            <a:r>
              <a:rPr lang="fi-FI" dirty="0" err="1">
                <a:latin typeface="+mj-lt"/>
              </a:rPr>
              <a:t>KIPAn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fi-FI" b="1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10"/>
              </a:rPr>
              <a:t>Kaupasta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Ohjeet myös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ER:n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nettisivulla ”Kilpailut”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Kun yllämainitut maksut on maksettu, pääset ilmoittautumaan kilpailuihin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KIPAssa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Hoida hevosen rokotukset**** ajan tasalle (1-2 kertaa vuodessa)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9913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B2C9815-4BA3-4AEF-854A-38CCCCFC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547F-A418-48A8-BD2F-8AF5626F9E01}" type="datetime1">
              <a:rPr lang="fi-FI" smtClean="0">
                <a:solidFill>
                  <a:schemeClr val="accent1">
                    <a:lumMod val="50000"/>
                  </a:schemeClr>
                </a:solidFill>
              </a:rPr>
              <a:t>4.1.2024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0E13716-AF26-4E7D-885B-907923AFC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chemeClr val="accent1">
                    <a:lumMod val="50000"/>
                  </a:schemeClr>
                </a:solidFill>
              </a:rPr>
              <a:t>ER Sääntökoulutus A-E 2024 </a:t>
            </a:r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D8008B-ACBE-412E-BD9E-BFD81C6D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573-C851-40D4-AD37-49EBEBA48FBA}" type="slidenum">
              <a:rPr lang="fi-FI" smtClean="0">
                <a:solidFill>
                  <a:schemeClr val="accent1">
                    <a:lumMod val="50000"/>
                  </a:schemeClr>
                </a:solidFill>
              </a:rPr>
              <a:t>4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2D830F5-5413-4469-8F68-56986A60A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726" y="419933"/>
            <a:ext cx="660382" cy="679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25A80807-462D-4CC0-A247-794B21E0F460}"/>
              </a:ext>
            </a:extLst>
          </p:cNvPr>
          <p:cNvSpPr txBox="1">
            <a:spLocks/>
          </p:cNvSpPr>
          <p:nvPr/>
        </p:nvSpPr>
        <p:spPr>
          <a:xfrm>
            <a:off x="604892" y="419932"/>
            <a:ext cx="7772400" cy="1059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</a:rPr>
              <a:t>SÄÄNTÖKOULUTUS 2024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207ECD74-BEC4-47CC-8122-677B3C6A4AF7}"/>
              </a:ext>
            </a:extLst>
          </p:cNvPr>
          <p:cNvSpPr txBox="1">
            <a:spLocks/>
          </p:cNvSpPr>
          <p:nvPr/>
        </p:nvSpPr>
        <p:spPr>
          <a:xfrm>
            <a:off x="604892" y="816307"/>
            <a:ext cx="6858000" cy="4501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Evitskogin Ratsastajat ry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4ED82896-B78C-4249-A5C2-B3C9AC460600}"/>
              </a:ext>
            </a:extLst>
          </p:cNvPr>
          <p:cNvSpPr txBox="1"/>
          <p:nvPr/>
        </p:nvSpPr>
        <p:spPr>
          <a:xfrm>
            <a:off x="604891" y="3455080"/>
            <a:ext cx="36376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LAJIT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C00000"/>
                </a:solidFill>
                <a:latin typeface="+mj-lt"/>
              </a:rPr>
              <a:t>Kouluratsastus KS 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C00000"/>
                </a:solidFill>
                <a:latin typeface="+mj-lt"/>
              </a:rPr>
              <a:t>Esteratsastus KS III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Kenttäratsastus KS 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Matkaratsastus KS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Lännenratsastus KS 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Vikellys KS VII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Pararatsastus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KS VIII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Valjakkoajo KS 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Askellajikilpailu (islanninhevoset)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D713910-7B15-4A6F-B965-4BA33D253F03}"/>
              </a:ext>
            </a:extLst>
          </p:cNvPr>
          <p:cNvSpPr txBox="1"/>
          <p:nvPr/>
        </p:nvSpPr>
        <p:spPr>
          <a:xfrm>
            <a:off x="604891" y="1236267"/>
            <a:ext cx="709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KILPAILUSÄÄNNÖT JA KILPAILUJÄRJESTELMÄ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71B6D1A-8009-4C02-809E-889B2E0A4C8C}"/>
              </a:ext>
            </a:extLst>
          </p:cNvPr>
          <p:cNvSpPr txBox="1"/>
          <p:nvPr/>
        </p:nvSpPr>
        <p:spPr>
          <a:xfrm>
            <a:off x="628650" y="1661805"/>
            <a:ext cx="7070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KILPAILUJÄRJESTELMÄ JA TARVITTAVAT KILPAILULUVAT*/LISENSSIT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Kv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kilpailut (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kv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lupa**) 320 € 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Kansalliset kilpailut (A-lupa***) 150 €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Aluetason kilpailut (Aluekilpailulupa) 30 €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Seurakilpailut (Seurakilpailulupa) 10 €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Kilpailuharjoitukset (ei lupaa, epävirallisia)</a:t>
            </a:r>
          </a:p>
        </p:txBody>
      </p: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347250F2-27C6-49E1-B9D7-D3BAC910C647}"/>
              </a:ext>
            </a:extLst>
          </p:cNvPr>
          <p:cNvCxnSpPr>
            <a:cxnSpLocks/>
          </p:cNvCxnSpPr>
          <p:nvPr/>
        </p:nvCxnSpPr>
        <p:spPr>
          <a:xfrm flipV="1">
            <a:off x="5001745" y="2165564"/>
            <a:ext cx="0" cy="1017903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Kuva 16">
            <a:extLst>
              <a:ext uri="{FF2B5EF4-FFF2-40B4-BE49-F238E27FC236}">
                <a16:creationId xmlns:a16="http://schemas.microsoft.com/office/drawing/2014/main" id="{083D1615-AAF0-4514-832E-010F679F0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4536" y="3595447"/>
            <a:ext cx="3475021" cy="2310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B7449740-0C4B-4BF8-AD32-357AF274E497}"/>
              </a:ext>
            </a:extLst>
          </p:cNvPr>
          <p:cNvSpPr txBox="1"/>
          <p:nvPr/>
        </p:nvSpPr>
        <p:spPr>
          <a:xfrm>
            <a:off x="5149644" y="2026830"/>
            <a:ext cx="37518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FEI:n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passi + tunnistekortti</a:t>
            </a:r>
          </a:p>
          <a:p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Hevosen vuosimaksu 40 €</a:t>
            </a:r>
          </a:p>
          <a:p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aluetasolta alkaen</a:t>
            </a:r>
          </a:p>
          <a:p>
            <a:endParaRPr lang="fi-FI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14011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B2C9815-4BA3-4AEF-854A-38CCCCFC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D05B-EE6B-4F71-8548-5A473DC55E49}" type="datetime1">
              <a:rPr lang="fi-FI" smtClean="0">
                <a:solidFill>
                  <a:schemeClr val="accent1">
                    <a:lumMod val="50000"/>
                  </a:schemeClr>
                </a:solidFill>
              </a:rPr>
              <a:t>4.1.2024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0E13716-AF26-4E7D-885B-907923AFC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chemeClr val="accent1">
                    <a:lumMod val="50000"/>
                  </a:schemeClr>
                </a:solidFill>
              </a:rPr>
              <a:t>ER Sääntökoulutus A-E 2024 </a:t>
            </a:r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D8008B-ACBE-412E-BD9E-BFD81C6D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573-C851-40D4-AD37-49EBEBA48FBA}" type="slidenum">
              <a:rPr lang="fi-FI" smtClean="0">
                <a:solidFill>
                  <a:schemeClr val="accent1">
                    <a:lumMod val="50000"/>
                  </a:schemeClr>
                </a:solidFill>
              </a:rPr>
              <a:t>5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2D830F5-5413-4469-8F68-56986A60A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726" y="419933"/>
            <a:ext cx="660382" cy="679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25A80807-462D-4CC0-A247-794B21E0F460}"/>
              </a:ext>
            </a:extLst>
          </p:cNvPr>
          <p:cNvSpPr txBox="1">
            <a:spLocks/>
          </p:cNvSpPr>
          <p:nvPr/>
        </p:nvSpPr>
        <p:spPr>
          <a:xfrm>
            <a:off x="604892" y="419932"/>
            <a:ext cx="7772400" cy="1059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</a:rPr>
              <a:t>SÄÄNTÖKOULUTUS 2024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207ECD74-BEC4-47CC-8122-677B3C6A4AF7}"/>
              </a:ext>
            </a:extLst>
          </p:cNvPr>
          <p:cNvSpPr txBox="1">
            <a:spLocks/>
          </p:cNvSpPr>
          <p:nvPr/>
        </p:nvSpPr>
        <p:spPr>
          <a:xfrm>
            <a:off x="604892" y="816307"/>
            <a:ext cx="6858000" cy="4501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dirty="0">
                <a:solidFill>
                  <a:schemeClr val="accent1">
                    <a:lumMod val="50000"/>
                  </a:schemeClr>
                </a:solidFill>
              </a:rPr>
              <a:t>Evitskogin Ratsastajat ry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9C665FF9-5A61-441B-88CF-DFE5C6C4E444}"/>
              </a:ext>
            </a:extLst>
          </p:cNvPr>
          <p:cNvSpPr txBox="1"/>
          <p:nvPr/>
        </p:nvSpPr>
        <p:spPr>
          <a:xfrm>
            <a:off x="514040" y="1634642"/>
            <a:ext cx="39467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HEVOSEN LÄÄKITSEMINEN &amp; Blood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rule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Sairaalla hevosella ei saa kilpailla.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SRL:n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omat dopingsäännöt pohjautuvat FEI: sääntöihin pienin poikkeuksin. Oleellisin ero on, että SRL ei salli antibioottien käyttöä kilpailussa, syy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ks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yllä.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FEI:n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hevosille kiellettyjen ja sallittujen lääkeaineiden luettelot  </a:t>
            </a:r>
            <a:r>
              <a:rPr lang="fi-FI" b="1" dirty="0" err="1">
                <a:solidFill>
                  <a:schemeClr val="accent1">
                    <a:lumMod val="50000"/>
                  </a:schemeClr>
                </a:solidFill>
                <a:latin typeface="+mj-lt"/>
                <a:hlinkClick r:id="rId5"/>
              </a:rPr>
              <a:t>Equine</a:t>
            </a:r>
            <a:r>
              <a:rPr lang="fi-FI" b="1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5"/>
              </a:rPr>
              <a:t> </a:t>
            </a:r>
            <a:r>
              <a:rPr lang="fi-FI" b="1" dirty="0" err="1">
                <a:solidFill>
                  <a:schemeClr val="accent1">
                    <a:lumMod val="50000"/>
                  </a:schemeClr>
                </a:solidFill>
                <a:latin typeface="+mj-lt"/>
                <a:hlinkClick r:id="rId5"/>
              </a:rPr>
              <a:t>Prohibited</a:t>
            </a:r>
            <a:r>
              <a:rPr lang="fi-FI" b="1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5"/>
              </a:rPr>
              <a:t> </a:t>
            </a:r>
            <a:r>
              <a:rPr lang="fi-FI" b="1" dirty="0" err="1">
                <a:solidFill>
                  <a:schemeClr val="accent1">
                    <a:lumMod val="50000"/>
                  </a:schemeClr>
                </a:solidFill>
                <a:latin typeface="+mj-lt"/>
                <a:hlinkClick r:id="rId5"/>
              </a:rPr>
              <a:t>Substances</a:t>
            </a:r>
            <a:r>
              <a:rPr lang="fi-FI" b="1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5"/>
              </a:rPr>
              <a:t> </a:t>
            </a:r>
            <a:r>
              <a:rPr lang="fi-FI" b="1" dirty="0" err="1">
                <a:solidFill>
                  <a:schemeClr val="accent1">
                    <a:lumMod val="50000"/>
                  </a:schemeClr>
                </a:solidFill>
                <a:latin typeface="+mj-lt"/>
                <a:hlinkClick r:id="rId5"/>
              </a:rPr>
              <a:t>List</a:t>
            </a:r>
            <a:r>
              <a:rPr lang="fi-FI" b="1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5"/>
              </a:rPr>
              <a:t>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&amp; </a:t>
            </a:r>
            <a:r>
              <a:rPr lang="fi-FI" b="1" dirty="0" err="1">
                <a:solidFill>
                  <a:schemeClr val="accent1">
                    <a:lumMod val="50000"/>
                  </a:schemeClr>
                </a:solidFill>
                <a:latin typeface="+mj-lt"/>
                <a:hlinkClick r:id="rId6"/>
              </a:rPr>
              <a:t>Equine</a:t>
            </a:r>
            <a:r>
              <a:rPr lang="fi-FI" b="1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6"/>
              </a:rPr>
              <a:t> </a:t>
            </a:r>
            <a:r>
              <a:rPr lang="fi-FI" b="1" dirty="0" err="1">
                <a:solidFill>
                  <a:schemeClr val="accent1">
                    <a:lumMod val="50000"/>
                  </a:schemeClr>
                </a:solidFill>
                <a:latin typeface="+mj-lt"/>
                <a:hlinkClick r:id="rId6"/>
              </a:rPr>
              <a:t>Banned</a:t>
            </a:r>
            <a:r>
              <a:rPr lang="fi-FI" b="1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6"/>
              </a:rPr>
              <a:t> </a:t>
            </a:r>
            <a:r>
              <a:rPr lang="fi-FI" b="1" dirty="0" err="1">
                <a:solidFill>
                  <a:schemeClr val="accent1">
                    <a:lumMod val="50000"/>
                  </a:schemeClr>
                </a:solidFill>
                <a:latin typeface="+mj-lt"/>
                <a:hlinkClick r:id="rId6"/>
              </a:rPr>
              <a:t>Substances</a:t>
            </a:r>
            <a:r>
              <a:rPr lang="fi-FI" b="1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6"/>
              </a:rPr>
              <a:t> </a:t>
            </a:r>
            <a:r>
              <a:rPr lang="fi-FI" b="1" dirty="0" err="1">
                <a:solidFill>
                  <a:schemeClr val="accent1">
                    <a:lumMod val="50000"/>
                  </a:schemeClr>
                </a:solidFill>
                <a:latin typeface="+mj-lt"/>
                <a:hlinkClick r:id="rId6"/>
              </a:rPr>
              <a:t>List</a:t>
            </a:r>
            <a:r>
              <a:rPr lang="fi-FI" b="1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6"/>
              </a:rPr>
              <a:t>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ja Hippoksen </a:t>
            </a:r>
            <a:r>
              <a:rPr lang="fi-FI" b="1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7"/>
              </a:rPr>
              <a:t>varoajat</a:t>
            </a:r>
            <a:r>
              <a:rPr lang="fi-FI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s.3-8 toimen-piteille ja lääkeaineille.**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49501344-2846-4218-9FF9-CDE5002E3094}"/>
              </a:ext>
            </a:extLst>
          </p:cNvPr>
          <p:cNvSpPr txBox="1"/>
          <p:nvPr/>
        </p:nvSpPr>
        <p:spPr>
          <a:xfrm>
            <a:off x="4683206" y="1585695"/>
            <a:ext cx="40579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RATSASTAJAN LÄÄKITSEMINEN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SRL noudattaa SUEK ry***:n sääntöjä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SUEK voi myöntää urheilijalle erivapauden käyttää kiellettyä ainetta, mikäli sairauden hoito sitä vaatii,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esim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pararatsastajat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8"/>
              </a:rPr>
              <a:t>KAMU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Dopingaineryhmät ja -aineet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Maailman antidopingtoimisto WADA julkaisee vuosittain  </a:t>
            </a:r>
            <a:r>
              <a:rPr lang="fi-FI" b="1" dirty="0" err="1">
                <a:solidFill>
                  <a:schemeClr val="accent1">
                    <a:lumMod val="50000"/>
                  </a:schemeClr>
                </a:solidFill>
                <a:latin typeface="+mj-lt"/>
                <a:hlinkClick r:id="rId9"/>
              </a:rPr>
              <a:t>Prohibited</a:t>
            </a:r>
            <a:r>
              <a:rPr lang="fi-FI" b="1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9"/>
              </a:rPr>
              <a:t> </a:t>
            </a:r>
            <a:r>
              <a:rPr lang="fi-FI" b="1" dirty="0" err="1">
                <a:solidFill>
                  <a:schemeClr val="accent1">
                    <a:lumMod val="50000"/>
                  </a:schemeClr>
                </a:solidFill>
                <a:latin typeface="+mj-lt"/>
                <a:hlinkClick r:id="rId9"/>
              </a:rPr>
              <a:t>List</a:t>
            </a:r>
            <a:r>
              <a:rPr lang="fi-FI" b="1" dirty="0">
                <a:solidFill>
                  <a:schemeClr val="accent1">
                    <a:lumMod val="50000"/>
                  </a:schemeClr>
                </a:solidFill>
                <a:latin typeface="+mj-lt"/>
                <a:hlinkClick r:id="rId9"/>
              </a:rPr>
              <a:t>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(Kielletyt aineet ja menetelmät urheilussa) –luettelon. Lääkeaineet ja menetelmät on siinä jaettu kahteen ryhmään, AINA kiellettyihin ja KILPAILUISSA kiellettyihin.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A67A65D-84D5-44A2-9003-5656C779C6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181" y="5725460"/>
            <a:ext cx="2313526" cy="493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4F6C3D11-4116-4BE8-9AA1-FF92EDED98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60204" y="5159482"/>
            <a:ext cx="959470" cy="1059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052F9915-EE0D-4B29-BBAA-EF86A70BC5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51070" y="5652617"/>
            <a:ext cx="1564280" cy="552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CC3E92B3-B9BA-46B8-A8DC-8DDCD8396C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01385" y="5652958"/>
            <a:ext cx="1023938" cy="55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FD437FFA-2C82-4AE8-9C05-6461929333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58063" y="5597645"/>
            <a:ext cx="745466" cy="621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427A3375-4935-41ED-B6B3-923CE17645E3}"/>
              </a:ext>
            </a:extLst>
          </p:cNvPr>
          <p:cNvSpPr txBox="1"/>
          <p:nvPr/>
        </p:nvSpPr>
        <p:spPr>
          <a:xfrm>
            <a:off x="514040" y="1111422"/>
            <a:ext cx="8227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ANTIDOPING                  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Ratsukko</a:t>
            </a:r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voi joutua testattavaksi jopa kotioloissa       </a:t>
            </a:r>
          </a:p>
        </p:txBody>
      </p:sp>
    </p:spTree>
    <p:extLst>
      <p:ext uri="{BB962C8B-B14F-4D97-AF65-F5344CB8AC3E}">
        <p14:creationId xmlns:p14="http://schemas.microsoft.com/office/powerpoint/2010/main" val="2628377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B2C9815-4BA3-4AEF-854A-38CCCCFC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2FFB-E314-4DF4-834E-C8D79266BE4E}" type="datetime1">
              <a:rPr lang="fi-FI" smtClean="0">
                <a:solidFill>
                  <a:schemeClr val="accent1">
                    <a:lumMod val="50000"/>
                  </a:schemeClr>
                </a:solidFill>
              </a:rPr>
              <a:t>4.1.2024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0E13716-AF26-4E7D-885B-907923AFC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chemeClr val="accent1">
                    <a:lumMod val="50000"/>
                  </a:schemeClr>
                </a:solidFill>
              </a:rPr>
              <a:t>ER Sääntökoulutus A-E 2024 </a:t>
            </a:r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D8008B-ACBE-412E-BD9E-BFD81C6D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573-C851-40D4-AD37-49EBEBA48FBA}" type="slidenum">
              <a:rPr lang="fi-FI" smtClean="0">
                <a:solidFill>
                  <a:schemeClr val="accent1">
                    <a:lumMod val="50000"/>
                  </a:schemeClr>
                </a:solidFill>
              </a:rPr>
              <a:t>6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2D830F5-5413-4469-8F68-56986A60A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726" y="419933"/>
            <a:ext cx="660382" cy="679778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25A80807-462D-4CC0-A247-794B21E0F460}"/>
              </a:ext>
            </a:extLst>
          </p:cNvPr>
          <p:cNvSpPr txBox="1">
            <a:spLocks/>
          </p:cNvSpPr>
          <p:nvPr/>
        </p:nvSpPr>
        <p:spPr>
          <a:xfrm>
            <a:off x="604892" y="419932"/>
            <a:ext cx="7772400" cy="1059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</a:rPr>
              <a:t>SÄÄNTÖKOULUTUS 2024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207ECD74-BEC4-47CC-8122-677B3C6A4AF7}"/>
              </a:ext>
            </a:extLst>
          </p:cNvPr>
          <p:cNvSpPr txBox="1">
            <a:spLocks/>
          </p:cNvSpPr>
          <p:nvPr/>
        </p:nvSpPr>
        <p:spPr>
          <a:xfrm>
            <a:off x="604892" y="816307"/>
            <a:ext cx="6858000" cy="4501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Evitskogin Ratsastajat ry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4ED82896-B78C-4249-A5C2-B3C9AC460600}"/>
              </a:ext>
            </a:extLst>
          </p:cNvPr>
          <p:cNvSpPr txBox="1"/>
          <p:nvPr/>
        </p:nvSpPr>
        <p:spPr>
          <a:xfrm>
            <a:off x="628650" y="4563076"/>
            <a:ext cx="3637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IKÄRAJAT (este &amp; koulu)****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Poniratsastaja alle 16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Lapsiratsastaja alle 14 v, hevosella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Juniori alle 18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Nuori ratsastaja alle 21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Seniori yli 18 v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D713910-7B15-4A6F-B965-4BA33D253F03}"/>
              </a:ext>
            </a:extLst>
          </p:cNvPr>
          <p:cNvSpPr txBox="1"/>
          <p:nvPr/>
        </p:nvSpPr>
        <p:spPr>
          <a:xfrm>
            <a:off x="604891" y="1236267"/>
            <a:ext cx="6857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KILPAILUIHIN ILMOITTAUTUMINEN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71B6D1A-8009-4C02-809E-889B2E0A4C8C}"/>
              </a:ext>
            </a:extLst>
          </p:cNvPr>
          <p:cNvSpPr txBox="1"/>
          <p:nvPr/>
        </p:nvSpPr>
        <p:spPr>
          <a:xfrm>
            <a:off x="628650" y="1661805"/>
            <a:ext cx="8029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HUOM! Vain kilpailuharjoituksiin ilmoittaudutaan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ER:n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nettisivuilla</a:t>
            </a:r>
          </a:p>
          <a:p>
            <a:r>
              <a:rPr lang="fi-FI" dirty="0">
                <a:solidFill>
                  <a:srgbClr val="C00000"/>
                </a:solidFill>
                <a:latin typeface="+mj-lt"/>
              </a:rPr>
              <a:t>KIPA JA HEVOSEN ASIAKIRJAT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seuratasolta alkaen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Kirjaudu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KIPA:an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sillä sähköpostiosoitteella, jonka olet ilmoittanut jäsentietoihisi**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Etsi Kilpailukalenterista hakukoneella haluamasi kilpailu: este, koulu, kilpailun nimi tms. Muista aina lukea kutsun erityismääräykset ja kilpailijatiedotteet!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Hevosen on löydyttävä Hippoksen </a:t>
            </a:r>
            <a:r>
              <a:rPr lang="fi-FI" b="1" dirty="0">
                <a:solidFill>
                  <a:srgbClr val="C00000"/>
                </a:solidFill>
                <a:latin typeface="+mj-lt"/>
                <a:hlinkClick r:id="rId5"/>
              </a:rPr>
              <a:t>HEPPA</a:t>
            </a:r>
            <a:r>
              <a:rPr lang="fi-FI" dirty="0">
                <a:solidFill>
                  <a:srgbClr val="C00000"/>
                </a:solidFill>
                <a:latin typeface="+mj-lt"/>
              </a:rPr>
              <a:t>-tietokannasta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C00000"/>
                </a:solidFill>
                <a:latin typeface="+mj-lt"/>
              </a:rPr>
              <a:t>Seuratasolta alkaen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hevosella on oltava </a:t>
            </a:r>
            <a:r>
              <a:rPr lang="fi-FI" dirty="0">
                <a:solidFill>
                  <a:srgbClr val="C00000"/>
                </a:solidFill>
                <a:latin typeface="+mj-lt"/>
              </a:rPr>
              <a:t>voimassaoleva rokotustodistus***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C00000"/>
                </a:solidFill>
                <a:latin typeface="+mj-lt"/>
              </a:rPr>
              <a:t>Ratsastajan </a:t>
            </a:r>
            <a:r>
              <a:rPr lang="fi-FI" dirty="0" err="1">
                <a:solidFill>
                  <a:srgbClr val="C00000"/>
                </a:solidFill>
                <a:latin typeface="+mj-lt"/>
              </a:rPr>
              <a:t>kvaalitulokset</a:t>
            </a:r>
            <a:r>
              <a:rPr lang="fi-FI" dirty="0">
                <a:solidFill>
                  <a:srgbClr val="C00000"/>
                </a:solidFill>
                <a:latin typeface="+mj-lt"/>
              </a:rPr>
              <a:t>: 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Ennen kuin pääset ilmoittautumaan vaikeampiin luokkiin, on sinulla oltava ns.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kvaalitulokset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alemmalta tasolta.****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Ratsastaja/huoltaja on vastuussa kilpailijan kilpailukelpoisuudesta.*****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659FB2D4-C14F-42A4-81E7-9D3C17403668}"/>
              </a:ext>
            </a:extLst>
          </p:cNvPr>
          <p:cNvSpPr txBox="1"/>
          <p:nvPr/>
        </p:nvSpPr>
        <p:spPr>
          <a:xfrm>
            <a:off x="4491092" y="4596030"/>
            <a:ext cx="42452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PONI VAI HEVONEN? SÄKÄKORKEUS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Iso poni	Ryhmä I  141-max </a:t>
            </a:r>
            <a:r>
              <a:rPr lang="fi-FI" dirty="0">
                <a:solidFill>
                  <a:srgbClr val="C00000"/>
                </a:solidFill>
                <a:latin typeface="+mj-lt"/>
              </a:rPr>
              <a:t>148*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Pikkuponi   	Ryhmä II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max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fi-FI" dirty="0">
                <a:solidFill>
                  <a:srgbClr val="C00000"/>
                </a:solidFill>
                <a:latin typeface="+mj-lt"/>
              </a:rPr>
              <a:t>140*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Hevonen	149 cm tai yli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Yli 16 v voi ratsastaa ponilla, mutta ei poniluokissa.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6B7FB56-408A-43A0-8E8E-E2734F9F82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2849" y="434029"/>
            <a:ext cx="1179462" cy="1155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738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B2C9815-4BA3-4AEF-854A-38CCCCFC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BC12-D25A-4F24-A1EC-3CE9D6B65AF9}" type="datetime1">
              <a:rPr lang="fi-FI" smtClean="0">
                <a:solidFill>
                  <a:schemeClr val="accent1">
                    <a:lumMod val="50000"/>
                  </a:schemeClr>
                </a:solidFill>
              </a:rPr>
              <a:t>4.1.2024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0E13716-AF26-4E7D-885B-907923AFC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chemeClr val="accent1">
                    <a:lumMod val="50000"/>
                  </a:schemeClr>
                </a:solidFill>
              </a:rPr>
              <a:t>ER Sääntökoulutus A-E 2024 </a:t>
            </a:r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D8008B-ACBE-412E-BD9E-BFD81C6D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573-C851-40D4-AD37-49EBEBA48FBA}" type="slidenum">
              <a:rPr lang="fi-FI" smtClean="0">
                <a:solidFill>
                  <a:schemeClr val="accent1">
                    <a:lumMod val="50000"/>
                  </a:schemeClr>
                </a:solidFill>
              </a:rPr>
              <a:t>7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2D830F5-5413-4469-8F68-56986A60A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726" y="419933"/>
            <a:ext cx="660382" cy="679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25A80807-462D-4CC0-A247-794B21E0F460}"/>
              </a:ext>
            </a:extLst>
          </p:cNvPr>
          <p:cNvSpPr txBox="1">
            <a:spLocks/>
          </p:cNvSpPr>
          <p:nvPr/>
        </p:nvSpPr>
        <p:spPr>
          <a:xfrm>
            <a:off x="604892" y="419932"/>
            <a:ext cx="7772400" cy="1059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</a:rPr>
              <a:t>SÄÄNTÖKOULUTUS 2024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207ECD74-BEC4-47CC-8122-677B3C6A4AF7}"/>
              </a:ext>
            </a:extLst>
          </p:cNvPr>
          <p:cNvSpPr txBox="1">
            <a:spLocks/>
          </p:cNvSpPr>
          <p:nvPr/>
        </p:nvSpPr>
        <p:spPr>
          <a:xfrm>
            <a:off x="604892" y="816307"/>
            <a:ext cx="6858000" cy="4501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Evitskogin Ratsastajat ry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4ED82896-B78C-4249-A5C2-B3C9AC460600}"/>
              </a:ext>
            </a:extLst>
          </p:cNvPr>
          <p:cNvSpPr txBox="1"/>
          <p:nvPr/>
        </p:nvSpPr>
        <p:spPr>
          <a:xfrm>
            <a:off x="4879823" y="2245133"/>
            <a:ext cx="38239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SIJOITUKSET JA RUUSUKKEET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1. sija		 sinivalkoinen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2. sija		 sininen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3. sija 		 valkoinen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4. sija 		 punainen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5. sija		 keltainen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6. sija -&gt;	 vihreä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Clear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Round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yleensä punavalkoinen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fi-FI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Palkintojenjakoon osallistuminen on pakollista!**** 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D713910-7B15-4A6F-B965-4BA33D253F03}"/>
              </a:ext>
            </a:extLst>
          </p:cNvPr>
          <p:cNvSpPr txBox="1"/>
          <p:nvPr/>
        </p:nvSpPr>
        <p:spPr>
          <a:xfrm>
            <a:off x="604891" y="1236267"/>
            <a:ext cx="8098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ILMOITTAUTUMINEN, JÄLKI-ILMOITTAUTUMINEN, SIJOITUKSET JA PALKINNOT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71B6D1A-8009-4C02-809E-889B2E0A4C8C}"/>
              </a:ext>
            </a:extLst>
          </p:cNvPr>
          <p:cNvSpPr txBox="1"/>
          <p:nvPr/>
        </p:nvSpPr>
        <p:spPr>
          <a:xfrm>
            <a:off x="580465" y="2213281"/>
            <a:ext cx="42111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Muista ilmoittautua ajoissa!*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Voit kuitenkin jälki-ilmoittautua, jos järjestäjä sallii, yleensä viimeistään kilpailupaikalla ½ h ennen luokan alkua.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Muista aina ilmoittaa kansliaan jos joudut perumaan lähtösi!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Max 2 starttia/päivä**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Lähtöjärjestykset arvotaan***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062A7518-0365-4D06-BE08-0D8F2AE30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293435" y="4404122"/>
            <a:ext cx="1366113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0626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B2C9815-4BA3-4AEF-854A-38CCCCFC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FC4B-4DD1-43FF-B432-A903FCC01D76}" type="datetime1">
              <a:rPr lang="fi-FI" smtClean="0">
                <a:solidFill>
                  <a:schemeClr val="accent1">
                    <a:lumMod val="50000"/>
                  </a:schemeClr>
                </a:solidFill>
              </a:rPr>
              <a:t>4.1.2024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0E13716-AF26-4E7D-885B-907923AFC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chemeClr val="accent1">
                    <a:lumMod val="50000"/>
                  </a:schemeClr>
                </a:solidFill>
              </a:rPr>
              <a:t>ER Sääntökoulutus A-E 2024 </a:t>
            </a:r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D8008B-ACBE-412E-BD9E-BFD81C6D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573-C851-40D4-AD37-49EBEBA48FBA}" type="slidenum">
              <a:rPr lang="fi-FI" smtClean="0">
                <a:solidFill>
                  <a:schemeClr val="accent1">
                    <a:lumMod val="50000"/>
                  </a:schemeClr>
                </a:solidFill>
              </a:rPr>
              <a:t>8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2D830F5-5413-4469-8F68-56986A60A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726" y="419933"/>
            <a:ext cx="660382" cy="679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25A80807-462D-4CC0-A247-794B21E0F460}"/>
              </a:ext>
            </a:extLst>
          </p:cNvPr>
          <p:cNvSpPr txBox="1">
            <a:spLocks/>
          </p:cNvSpPr>
          <p:nvPr/>
        </p:nvSpPr>
        <p:spPr>
          <a:xfrm>
            <a:off x="604892" y="419932"/>
            <a:ext cx="7772400" cy="1059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</a:rPr>
              <a:t>SÄÄNTÖKOULUTUS 2024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207ECD74-BEC4-47CC-8122-677B3C6A4AF7}"/>
              </a:ext>
            </a:extLst>
          </p:cNvPr>
          <p:cNvSpPr txBox="1">
            <a:spLocks/>
          </p:cNvSpPr>
          <p:nvPr/>
        </p:nvSpPr>
        <p:spPr>
          <a:xfrm>
            <a:off x="604892" y="816307"/>
            <a:ext cx="6858000" cy="4501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Evitskogin Ratsastajat ry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D713910-7B15-4A6F-B965-4BA33D253F03}"/>
              </a:ext>
            </a:extLst>
          </p:cNvPr>
          <p:cNvSpPr txBox="1"/>
          <p:nvPr/>
        </p:nvSpPr>
        <p:spPr>
          <a:xfrm>
            <a:off x="604891" y="1236267"/>
            <a:ext cx="809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KÄYTTÄYTYMINEN KILPAILUISSA JA YLEENSÄKIN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71B6D1A-8009-4C02-809E-889B2E0A4C8C}"/>
              </a:ext>
            </a:extLst>
          </p:cNvPr>
          <p:cNvSpPr txBox="1"/>
          <p:nvPr/>
        </p:nvSpPr>
        <p:spPr>
          <a:xfrm>
            <a:off x="580465" y="1826103"/>
            <a:ext cx="42111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Muista että edustat omaa ratsastusseuraasi. Epäurheilijamainen käytös (toisten arvostelu, törkeä kielenkäyttö, tupakointi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yms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) voi johtaa ikäviin seuraamuksiin*.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Seuraa aikatauluja, noudata järjestäjän ohjeita mm pysäköinnissä.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Muista aina ilmoittaa kansliaan jos joudut perumaan lähtösi!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Opi katselemalla muiden suorituksia.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Jos jostain syystä joudut keskeyttämään suorituksen, nosta käsi pystyyn.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Ole reilu, kannusta kanssakilpailijoitasi ja onnittele voittajaa!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BAB67AD-3C4E-4DAF-8E2B-6CC35D842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786" y="2441951"/>
            <a:ext cx="3357793" cy="2245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C5BF8E3-EAAC-403C-B90C-0C096F6EED3A}"/>
              </a:ext>
            </a:extLst>
          </p:cNvPr>
          <p:cNvSpPr txBox="1"/>
          <p:nvPr/>
        </p:nvSpPr>
        <p:spPr>
          <a:xfrm>
            <a:off x="5679269" y="5150335"/>
            <a:ext cx="2529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Muista </a:t>
            </a:r>
            <a:r>
              <a:rPr lang="fi-FI" dirty="0">
                <a:solidFill>
                  <a:srgbClr val="C00000"/>
                </a:solidFill>
                <a:latin typeface="+mj-lt"/>
              </a:rPr>
              <a:t>kilpailunumero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ja pidä se näkyvillä!</a:t>
            </a:r>
          </a:p>
        </p:txBody>
      </p:sp>
    </p:spTree>
    <p:extLst>
      <p:ext uri="{BB962C8B-B14F-4D97-AF65-F5344CB8AC3E}">
        <p14:creationId xmlns:p14="http://schemas.microsoft.com/office/powerpoint/2010/main" val="2403673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B2C9815-4BA3-4AEF-854A-38CCCCFC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2948-CD0B-4D0F-AA35-AFC1DA6EC511}" type="datetime1">
              <a:rPr lang="fi-FI" smtClean="0">
                <a:solidFill>
                  <a:schemeClr val="accent1">
                    <a:lumMod val="50000"/>
                  </a:schemeClr>
                </a:solidFill>
              </a:rPr>
              <a:t>4.1.2024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0E13716-AF26-4E7D-885B-907923AFC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chemeClr val="accent1">
                    <a:lumMod val="50000"/>
                  </a:schemeClr>
                </a:solidFill>
              </a:rPr>
              <a:t>ER Sääntökoulutus A-E 2024 </a:t>
            </a:r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D8008B-ACBE-412E-BD9E-BFD81C6D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7D573-C851-40D4-AD37-49EBEBA48FBA}" type="slidenum">
              <a:rPr lang="fi-FI" smtClean="0">
                <a:solidFill>
                  <a:schemeClr val="accent1">
                    <a:lumMod val="50000"/>
                  </a:schemeClr>
                </a:solidFill>
              </a:rPr>
              <a:t>9</a:t>
            </a:fld>
            <a:endParaRPr lang="fi-FI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2D830F5-5413-4469-8F68-56986A60A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726" y="419933"/>
            <a:ext cx="660382" cy="679778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25A80807-462D-4CC0-A247-794B21E0F460}"/>
              </a:ext>
            </a:extLst>
          </p:cNvPr>
          <p:cNvSpPr txBox="1">
            <a:spLocks/>
          </p:cNvSpPr>
          <p:nvPr/>
        </p:nvSpPr>
        <p:spPr>
          <a:xfrm>
            <a:off x="604892" y="419932"/>
            <a:ext cx="7772400" cy="1059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</a:rPr>
              <a:t>SÄÄNTÖKOULUTUS 2024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207ECD74-BEC4-47CC-8122-677B3C6A4AF7}"/>
              </a:ext>
            </a:extLst>
          </p:cNvPr>
          <p:cNvSpPr txBox="1">
            <a:spLocks/>
          </p:cNvSpPr>
          <p:nvPr/>
        </p:nvSpPr>
        <p:spPr>
          <a:xfrm>
            <a:off x="604892" y="816307"/>
            <a:ext cx="6858000" cy="4501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Evitskogin Ratsastajat ry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D713910-7B15-4A6F-B965-4BA33D253F03}"/>
              </a:ext>
            </a:extLst>
          </p:cNvPr>
          <p:cNvSpPr txBox="1"/>
          <p:nvPr/>
        </p:nvSpPr>
        <p:spPr>
          <a:xfrm>
            <a:off x="604891" y="1236267"/>
            <a:ext cx="809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PALKINTOJENJAKOSEREMONIA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71B6D1A-8009-4C02-809E-889B2E0A4C8C}"/>
              </a:ext>
            </a:extLst>
          </p:cNvPr>
          <p:cNvSpPr txBox="1"/>
          <p:nvPr/>
        </p:nvSpPr>
        <p:spPr>
          <a:xfrm>
            <a:off x="580465" y="1826103"/>
            <a:ext cx="44407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Palkintojenjakoon kutsutaan yleensä 6 parasta.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Ensin kuulutetaan valmistautumaan palkintojenjakoon.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Sitten pyydetään saapumaan palkintojenjakoon.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Stewardit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yleensä laittavat ruusukkeet ja palkintoloimet valmiiksi hevosille ennen saapumista palkintojenjakoon.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Voittaja asettuu oikealle tuomariin* päin katsottaessa. Tuomari kättelee sijoittuneet.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Sijoittuneet tervehtivät tuomaria alussa ja lopussa ennen kunniakierrosta.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Reilu onnittelee kanssakilpailijoitaan! Vain </a:t>
            </a:r>
            <a:r>
              <a:rPr lang="fi-FI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tpj:ltä</a:t>
            </a:r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voi saada erityisluvan olla osallistumatta palkintojenjakoon.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04AC110-AEF7-475E-BE36-613BEE8AB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364117" y="2715510"/>
            <a:ext cx="2844800" cy="2125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8330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27910</TotalTime>
  <Words>3302</Words>
  <Application>Microsoft Office PowerPoint</Application>
  <PresentationFormat>Näytössä katseltava diaesitys (4:3)</PresentationFormat>
  <Paragraphs>401</Paragraphs>
  <Slides>18</Slides>
  <Notes>18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Office-teema</vt:lpstr>
      <vt:lpstr>SÄÄNTÖKOULUTUS 2024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SÄÄNTÖKOULUTUS 2020</dc:title>
  <dc:creator>Anne Molander</dc:creator>
  <cp:lastModifiedBy>Anne Molander</cp:lastModifiedBy>
  <cp:revision>193</cp:revision>
  <cp:lastPrinted>2022-02-15T15:17:34Z</cp:lastPrinted>
  <dcterms:created xsi:type="dcterms:W3CDTF">2020-01-26T11:37:29Z</dcterms:created>
  <dcterms:modified xsi:type="dcterms:W3CDTF">2024-01-04T21:03:31Z</dcterms:modified>
</cp:coreProperties>
</file>